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92" r:id="rId4"/>
    <p:sldId id="259" r:id="rId5"/>
    <p:sldId id="260" r:id="rId6"/>
    <p:sldId id="261" r:id="rId7"/>
    <p:sldId id="293" r:id="rId8"/>
    <p:sldId id="262" r:id="rId9"/>
    <p:sldId id="284" r:id="rId10"/>
    <p:sldId id="263" r:id="rId11"/>
    <p:sldId id="285" r:id="rId12"/>
    <p:sldId id="265" r:id="rId13"/>
    <p:sldId id="266" r:id="rId14"/>
    <p:sldId id="286" r:id="rId15"/>
    <p:sldId id="267" r:id="rId16"/>
    <p:sldId id="287" r:id="rId17"/>
    <p:sldId id="268" r:id="rId18"/>
    <p:sldId id="288" r:id="rId19"/>
    <p:sldId id="269" r:id="rId20"/>
    <p:sldId id="289" r:id="rId21"/>
    <p:sldId id="290" r:id="rId22"/>
    <p:sldId id="270" r:id="rId23"/>
    <p:sldId id="271" r:id="rId24"/>
    <p:sldId id="304" r:id="rId25"/>
    <p:sldId id="291" r:id="rId26"/>
    <p:sldId id="272" r:id="rId27"/>
    <p:sldId id="273" r:id="rId28"/>
    <p:sldId id="274" r:id="rId29"/>
    <p:sldId id="275" r:id="rId30"/>
    <p:sldId id="276" r:id="rId31"/>
    <p:sldId id="277" r:id="rId32"/>
    <p:sldId id="278" r:id="rId33"/>
    <p:sldId id="294" r:id="rId34"/>
    <p:sldId id="279" r:id="rId35"/>
    <p:sldId id="280" r:id="rId36"/>
    <p:sldId id="281" r:id="rId37"/>
    <p:sldId id="282" r:id="rId38"/>
    <p:sldId id="283" r:id="rId39"/>
    <p:sldId id="297" r:id="rId40"/>
    <p:sldId id="296" r:id="rId41"/>
    <p:sldId id="300" r:id="rId42"/>
    <p:sldId id="299" r:id="rId43"/>
    <p:sldId id="301" r:id="rId44"/>
    <p:sldId id="302" r:id="rId45"/>
    <p:sldId id="30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109" d="100"/>
          <a:sy n="109" d="100"/>
        </p:scale>
        <p:origin x="55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2448-AEF3-4081-9576-A4B8F77C5D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E451F1-B5AB-4B0D-91D0-3EF36B85B4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E6D067-C2E5-4885-8851-E077BCB0B53B}"/>
              </a:ext>
            </a:extLst>
          </p:cNvPr>
          <p:cNvSpPr>
            <a:spLocks noGrp="1"/>
          </p:cNvSpPr>
          <p:nvPr>
            <p:ph type="dt" sz="half" idx="10"/>
          </p:nvPr>
        </p:nvSpPr>
        <p:spPr/>
        <p:txBody>
          <a:bodyPr/>
          <a:lstStyle/>
          <a:p>
            <a:fld id="{F95760E5-1448-492A-8479-8957263C1518}" type="datetimeFigureOut">
              <a:rPr lang="en-US" smtClean="0"/>
              <a:t>1/25/2019</a:t>
            </a:fld>
            <a:endParaRPr lang="en-US"/>
          </a:p>
        </p:txBody>
      </p:sp>
      <p:sp>
        <p:nvSpPr>
          <p:cNvPr id="5" name="Footer Placeholder 4">
            <a:extLst>
              <a:ext uri="{FF2B5EF4-FFF2-40B4-BE49-F238E27FC236}">
                <a16:creationId xmlns:a16="http://schemas.microsoft.com/office/drawing/2014/main" id="{8F8C25A7-9D92-4A8E-8D8A-81F973B575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DB7CA7-F53E-43E5-8556-89E14AF765F6}"/>
              </a:ext>
            </a:extLst>
          </p:cNvPr>
          <p:cNvSpPr>
            <a:spLocks noGrp="1"/>
          </p:cNvSpPr>
          <p:nvPr>
            <p:ph type="sldNum" sz="quarter" idx="12"/>
          </p:nvPr>
        </p:nvSpPr>
        <p:spPr/>
        <p:txBody>
          <a:bodyPr/>
          <a:lstStyle/>
          <a:p>
            <a:fld id="{2A0B58C7-3355-4558-9E11-1C8C84DFCEC9}" type="slidenum">
              <a:rPr lang="en-US" smtClean="0"/>
              <a:t>‹#›</a:t>
            </a:fld>
            <a:endParaRPr lang="en-US"/>
          </a:p>
        </p:txBody>
      </p:sp>
    </p:spTree>
    <p:extLst>
      <p:ext uri="{BB962C8B-B14F-4D97-AF65-F5344CB8AC3E}">
        <p14:creationId xmlns:p14="http://schemas.microsoft.com/office/powerpoint/2010/main" val="244927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81F5C-5202-442A-9580-A9A8EBAB33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699879-51D1-4E8B-AFAB-1543692C7C7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D5E136-8A07-4884-ADF2-F83F5AA5A1B3}"/>
              </a:ext>
            </a:extLst>
          </p:cNvPr>
          <p:cNvSpPr>
            <a:spLocks noGrp="1"/>
          </p:cNvSpPr>
          <p:nvPr>
            <p:ph type="dt" sz="half" idx="10"/>
          </p:nvPr>
        </p:nvSpPr>
        <p:spPr/>
        <p:txBody>
          <a:bodyPr/>
          <a:lstStyle/>
          <a:p>
            <a:fld id="{F95760E5-1448-492A-8479-8957263C1518}" type="datetimeFigureOut">
              <a:rPr lang="en-US" smtClean="0"/>
              <a:t>1/25/2019</a:t>
            </a:fld>
            <a:endParaRPr lang="en-US"/>
          </a:p>
        </p:txBody>
      </p:sp>
      <p:sp>
        <p:nvSpPr>
          <p:cNvPr id="5" name="Footer Placeholder 4">
            <a:extLst>
              <a:ext uri="{FF2B5EF4-FFF2-40B4-BE49-F238E27FC236}">
                <a16:creationId xmlns:a16="http://schemas.microsoft.com/office/drawing/2014/main" id="{6C2625AB-FC18-4A26-99FD-AB129D307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8BC21-63FA-4525-A324-443C389164F4}"/>
              </a:ext>
            </a:extLst>
          </p:cNvPr>
          <p:cNvSpPr>
            <a:spLocks noGrp="1"/>
          </p:cNvSpPr>
          <p:nvPr>
            <p:ph type="sldNum" sz="quarter" idx="12"/>
          </p:nvPr>
        </p:nvSpPr>
        <p:spPr/>
        <p:txBody>
          <a:bodyPr/>
          <a:lstStyle/>
          <a:p>
            <a:fld id="{2A0B58C7-3355-4558-9E11-1C8C84DFCEC9}" type="slidenum">
              <a:rPr lang="en-US" smtClean="0"/>
              <a:t>‹#›</a:t>
            </a:fld>
            <a:endParaRPr lang="en-US"/>
          </a:p>
        </p:txBody>
      </p:sp>
    </p:spTree>
    <p:extLst>
      <p:ext uri="{BB962C8B-B14F-4D97-AF65-F5344CB8AC3E}">
        <p14:creationId xmlns:p14="http://schemas.microsoft.com/office/powerpoint/2010/main" val="2714152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41B719-C352-4ECD-A749-0335B53633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9EAA88-4A94-405C-ADD9-E4727F58A74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A99EDC-BF7C-419B-B6E9-CA28232B8C77}"/>
              </a:ext>
            </a:extLst>
          </p:cNvPr>
          <p:cNvSpPr>
            <a:spLocks noGrp="1"/>
          </p:cNvSpPr>
          <p:nvPr>
            <p:ph type="dt" sz="half" idx="10"/>
          </p:nvPr>
        </p:nvSpPr>
        <p:spPr/>
        <p:txBody>
          <a:bodyPr/>
          <a:lstStyle/>
          <a:p>
            <a:fld id="{F95760E5-1448-492A-8479-8957263C1518}" type="datetimeFigureOut">
              <a:rPr lang="en-US" smtClean="0"/>
              <a:t>1/25/2019</a:t>
            </a:fld>
            <a:endParaRPr lang="en-US"/>
          </a:p>
        </p:txBody>
      </p:sp>
      <p:sp>
        <p:nvSpPr>
          <p:cNvPr id="5" name="Footer Placeholder 4">
            <a:extLst>
              <a:ext uri="{FF2B5EF4-FFF2-40B4-BE49-F238E27FC236}">
                <a16:creationId xmlns:a16="http://schemas.microsoft.com/office/drawing/2014/main" id="{9513D803-8B9C-45E4-9E7F-14501AA11D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52AB02-D52F-427B-BC17-67B7B364BC39}"/>
              </a:ext>
            </a:extLst>
          </p:cNvPr>
          <p:cNvSpPr>
            <a:spLocks noGrp="1"/>
          </p:cNvSpPr>
          <p:nvPr>
            <p:ph type="sldNum" sz="quarter" idx="12"/>
          </p:nvPr>
        </p:nvSpPr>
        <p:spPr/>
        <p:txBody>
          <a:bodyPr/>
          <a:lstStyle/>
          <a:p>
            <a:fld id="{2A0B58C7-3355-4558-9E11-1C8C84DFCEC9}" type="slidenum">
              <a:rPr lang="en-US" smtClean="0"/>
              <a:t>‹#›</a:t>
            </a:fld>
            <a:endParaRPr lang="en-US"/>
          </a:p>
        </p:txBody>
      </p:sp>
    </p:spTree>
    <p:extLst>
      <p:ext uri="{BB962C8B-B14F-4D97-AF65-F5344CB8AC3E}">
        <p14:creationId xmlns:p14="http://schemas.microsoft.com/office/powerpoint/2010/main" val="17730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02BA3-C358-410B-BF7B-E0F8D30492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63F08-9DC8-4A76-BB58-15C1454A32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BEE33C-F01C-4DA5-AC3E-890A0B562AC6}"/>
              </a:ext>
            </a:extLst>
          </p:cNvPr>
          <p:cNvSpPr>
            <a:spLocks noGrp="1"/>
          </p:cNvSpPr>
          <p:nvPr>
            <p:ph type="dt" sz="half" idx="10"/>
          </p:nvPr>
        </p:nvSpPr>
        <p:spPr/>
        <p:txBody>
          <a:bodyPr/>
          <a:lstStyle/>
          <a:p>
            <a:fld id="{F95760E5-1448-492A-8479-8957263C1518}" type="datetimeFigureOut">
              <a:rPr lang="en-US" smtClean="0"/>
              <a:t>1/25/2019</a:t>
            </a:fld>
            <a:endParaRPr lang="en-US"/>
          </a:p>
        </p:txBody>
      </p:sp>
      <p:sp>
        <p:nvSpPr>
          <p:cNvPr id="5" name="Footer Placeholder 4">
            <a:extLst>
              <a:ext uri="{FF2B5EF4-FFF2-40B4-BE49-F238E27FC236}">
                <a16:creationId xmlns:a16="http://schemas.microsoft.com/office/drawing/2014/main" id="{136E49FB-BE70-42D1-AB9C-02D008A55C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A03B35-E98C-471C-8908-FE21411F769D}"/>
              </a:ext>
            </a:extLst>
          </p:cNvPr>
          <p:cNvSpPr>
            <a:spLocks noGrp="1"/>
          </p:cNvSpPr>
          <p:nvPr>
            <p:ph type="sldNum" sz="quarter" idx="12"/>
          </p:nvPr>
        </p:nvSpPr>
        <p:spPr/>
        <p:txBody>
          <a:bodyPr/>
          <a:lstStyle/>
          <a:p>
            <a:fld id="{2A0B58C7-3355-4558-9E11-1C8C84DFCEC9}" type="slidenum">
              <a:rPr lang="en-US" smtClean="0"/>
              <a:t>‹#›</a:t>
            </a:fld>
            <a:endParaRPr lang="en-US"/>
          </a:p>
        </p:txBody>
      </p:sp>
    </p:spTree>
    <p:extLst>
      <p:ext uri="{BB962C8B-B14F-4D97-AF65-F5344CB8AC3E}">
        <p14:creationId xmlns:p14="http://schemas.microsoft.com/office/powerpoint/2010/main" val="233314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B6D83-BF0C-4CC1-9A34-722CE7B354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963DC2-5574-495C-8880-84C0144FC5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175A3EA-05F9-4087-8300-3C939C5C0301}"/>
              </a:ext>
            </a:extLst>
          </p:cNvPr>
          <p:cNvSpPr>
            <a:spLocks noGrp="1"/>
          </p:cNvSpPr>
          <p:nvPr>
            <p:ph type="dt" sz="half" idx="10"/>
          </p:nvPr>
        </p:nvSpPr>
        <p:spPr/>
        <p:txBody>
          <a:bodyPr/>
          <a:lstStyle/>
          <a:p>
            <a:fld id="{F95760E5-1448-492A-8479-8957263C1518}" type="datetimeFigureOut">
              <a:rPr lang="en-US" smtClean="0"/>
              <a:t>1/25/2019</a:t>
            </a:fld>
            <a:endParaRPr lang="en-US"/>
          </a:p>
        </p:txBody>
      </p:sp>
      <p:sp>
        <p:nvSpPr>
          <p:cNvPr id="5" name="Footer Placeholder 4">
            <a:extLst>
              <a:ext uri="{FF2B5EF4-FFF2-40B4-BE49-F238E27FC236}">
                <a16:creationId xmlns:a16="http://schemas.microsoft.com/office/drawing/2014/main" id="{606D5BC8-70E5-4653-A78A-D87CC5EB24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230C5-DA49-4C43-A15E-1CD7B3CF86BF}"/>
              </a:ext>
            </a:extLst>
          </p:cNvPr>
          <p:cNvSpPr>
            <a:spLocks noGrp="1"/>
          </p:cNvSpPr>
          <p:nvPr>
            <p:ph type="sldNum" sz="quarter" idx="12"/>
          </p:nvPr>
        </p:nvSpPr>
        <p:spPr/>
        <p:txBody>
          <a:bodyPr/>
          <a:lstStyle/>
          <a:p>
            <a:fld id="{2A0B58C7-3355-4558-9E11-1C8C84DFCEC9}" type="slidenum">
              <a:rPr lang="en-US" smtClean="0"/>
              <a:t>‹#›</a:t>
            </a:fld>
            <a:endParaRPr lang="en-US"/>
          </a:p>
        </p:txBody>
      </p:sp>
    </p:spTree>
    <p:extLst>
      <p:ext uri="{BB962C8B-B14F-4D97-AF65-F5344CB8AC3E}">
        <p14:creationId xmlns:p14="http://schemas.microsoft.com/office/powerpoint/2010/main" val="793501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D7EE9-3C00-4C69-87D6-2845D8BCF7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C968D9-6A04-4DD3-B951-5EE1D23E012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B1D17E-23E2-4F0C-8A32-683F58EADC2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32AB15-11AC-4877-81B5-A529A853A49C}"/>
              </a:ext>
            </a:extLst>
          </p:cNvPr>
          <p:cNvSpPr>
            <a:spLocks noGrp="1"/>
          </p:cNvSpPr>
          <p:nvPr>
            <p:ph type="dt" sz="half" idx="10"/>
          </p:nvPr>
        </p:nvSpPr>
        <p:spPr/>
        <p:txBody>
          <a:bodyPr/>
          <a:lstStyle/>
          <a:p>
            <a:fld id="{F95760E5-1448-492A-8479-8957263C1518}" type="datetimeFigureOut">
              <a:rPr lang="en-US" smtClean="0"/>
              <a:t>1/25/2019</a:t>
            </a:fld>
            <a:endParaRPr lang="en-US"/>
          </a:p>
        </p:txBody>
      </p:sp>
      <p:sp>
        <p:nvSpPr>
          <p:cNvPr id="6" name="Footer Placeholder 5">
            <a:extLst>
              <a:ext uri="{FF2B5EF4-FFF2-40B4-BE49-F238E27FC236}">
                <a16:creationId xmlns:a16="http://schemas.microsoft.com/office/drawing/2014/main" id="{9A4DF48C-6805-4DBA-B393-D8A6B4A020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1E50EB-0B72-43A4-883C-FCC5016C53A4}"/>
              </a:ext>
            </a:extLst>
          </p:cNvPr>
          <p:cNvSpPr>
            <a:spLocks noGrp="1"/>
          </p:cNvSpPr>
          <p:nvPr>
            <p:ph type="sldNum" sz="quarter" idx="12"/>
          </p:nvPr>
        </p:nvSpPr>
        <p:spPr/>
        <p:txBody>
          <a:bodyPr/>
          <a:lstStyle/>
          <a:p>
            <a:fld id="{2A0B58C7-3355-4558-9E11-1C8C84DFCEC9}" type="slidenum">
              <a:rPr lang="en-US" smtClean="0"/>
              <a:t>‹#›</a:t>
            </a:fld>
            <a:endParaRPr lang="en-US"/>
          </a:p>
        </p:txBody>
      </p:sp>
    </p:spTree>
    <p:extLst>
      <p:ext uri="{BB962C8B-B14F-4D97-AF65-F5344CB8AC3E}">
        <p14:creationId xmlns:p14="http://schemas.microsoft.com/office/powerpoint/2010/main" val="1569765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16227-58C5-46CE-9670-211C52D291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6D7C7C-B004-484B-AEC5-5FA3849076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25AD796-2858-4977-BF20-66E25757DE2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C80FE8-E484-4B22-8513-326635FB07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C1ED28E-64EA-43D4-B1E7-E8E286F06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7901CB-2B53-4373-B762-47BB64E4BDB9}"/>
              </a:ext>
            </a:extLst>
          </p:cNvPr>
          <p:cNvSpPr>
            <a:spLocks noGrp="1"/>
          </p:cNvSpPr>
          <p:nvPr>
            <p:ph type="dt" sz="half" idx="10"/>
          </p:nvPr>
        </p:nvSpPr>
        <p:spPr/>
        <p:txBody>
          <a:bodyPr/>
          <a:lstStyle/>
          <a:p>
            <a:fld id="{F95760E5-1448-492A-8479-8957263C1518}" type="datetimeFigureOut">
              <a:rPr lang="en-US" smtClean="0"/>
              <a:t>1/25/2019</a:t>
            </a:fld>
            <a:endParaRPr lang="en-US"/>
          </a:p>
        </p:txBody>
      </p:sp>
      <p:sp>
        <p:nvSpPr>
          <p:cNvPr id="8" name="Footer Placeholder 7">
            <a:extLst>
              <a:ext uri="{FF2B5EF4-FFF2-40B4-BE49-F238E27FC236}">
                <a16:creationId xmlns:a16="http://schemas.microsoft.com/office/drawing/2014/main" id="{AA8199B6-AF88-4274-8670-8E63F50E21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2BB093-A302-4B73-B1AD-C6189204322B}"/>
              </a:ext>
            </a:extLst>
          </p:cNvPr>
          <p:cNvSpPr>
            <a:spLocks noGrp="1"/>
          </p:cNvSpPr>
          <p:nvPr>
            <p:ph type="sldNum" sz="quarter" idx="12"/>
          </p:nvPr>
        </p:nvSpPr>
        <p:spPr/>
        <p:txBody>
          <a:bodyPr/>
          <a:lstStyle/>
          <a:p>
            <a:fld id="{2A0B58C7-3355-4558-9E11-1C8C84DFCEC9}" type="slidenum">
              <a:rPr lang="en-US" smtClean="0"/>
              <a:t>‹#›</a:t>
            </a:fld>
            <a:endParaRPr lang="en-US"/>
          </a:p>
        </p:txBody>
      </p:sp>
    </p:spTree>
    <p:extLst>
      <p:ext uri="{BB962C8B-B14F-4D97-AF65-F5344CB8AC3E}">
        <p14:creationId xmlns:p14="http://schemas.microsoft.com/office/powerpoint/2010/main" val="2737536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9269D-CF97-451D-87E7-235E7E88F1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D93EAC-0D45-43F5-8497-9C5B8A571806}"/>
              </a:ext>
            </a:extLst>
          </p:cNvPr>
          <p:cNvSpPr>
            <a:spLocks noGrp="1"/>
          </p:cNvSpPr>
          <p:nvPr>
            <p:ph type="dt" sz="half" idx="10"/>
          </p:nvPr>
        </p:nvSpPr>
        <p:spPr/>
        <p:txBody>
          <a:bodyPr/>
          <a:lstStyle/>
          <a:p>
            <a:fld id="{F95760E5-1448-492A-8479-8957263C1518}" type="datetimeFigureOut">
              <a:rPr lang="en-US" smtClean="0"/>
              <a:t>1/25/2019</a:t>
            </a:fld>
            <a:endParaRPr lang="en-US"/>
          </a:p>
        </p:txBody>
      </p:sp>
      <p:sp>
        <p:nvSpPr>
          <p:cNvPr id="4" name="Footer Placeholder 3">
            <a:extLst>
              <a:ext uri="{FF2B5EF4-FFF2-40B4-BE49-F238E27FC236}">
                <a16:creationId xmlns:a16="http://schemas.microsoft.com/office/drawing/2014/main" id="{BD6190FF-1A40-4F4B-A874-4BAC7E0028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1441EA-E856-4834-8635-F4E5FC23591F}"/>
              </a:ext>
            </a:extLst>
          </p:cNvPr>
          <p:cNvSpPr>
            <a:spLocks noGrp="1"/>
          </p:cNvSpPr>
          <p:nvPr>
            <p:ph type="sldNum" sz="quarter" idx="12"/>
          </p:nvPr>
        </p:nvSpPr>
        <p:spPr/>
        <p:txBody>
          <a:bodyPr/>
          <a:lstStyle/>
          <a:p>
            <a:fld id="{2A0B58C7-3355-4558-9E11-1C8C84DFCEC9}" type="slidenum">
              <a:rPr lang="en-US" smtClean="0"/>
              <a:t>‹#›</a:t>
            </a:fld>
            <a:endParaRPr lang="en-US"/>
          </a:p>
        </p:txBody>
      </p:sp>
    </p:spTree>
    <p:extLst>
      <p:ext uri="{BB962C8B-B14F-4D97-AF65-F5344CB8AC3E}">
        <p14:creationId xmlns:p14="http://schemas.microsoft.com/office/powerpoint/2010/main" val="76154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85C272-6A05-4D12-ABB8-BF3E38426B96}"/>
              </a:ext>
            </a:extLst>
          </p:cNvPr>
          <p:cNvSpPr>
            <a:spLocks noGrp="1"/>
          </p:cNvSpPr>
          <p:nvPr>
            <p:ph type="dt" sz="half" idx="10"/>
          </p:nvPr>
        </p:nvSpPr>
        <p:spPr/>
        <p:txBody>
          <a:bodyPr/>
          <a:lstStyle/>
          <a:p>
            <a:fld id="{F95760E5-1448-492A-8479-8957263C1518}" type="datetimeFigureOut">
              <a:rPr lang="en-US" smtClean="0"/>
              <a:t>1/25/2019</a:t>
            </a:fld>
            <a:endParaRPr lang="en-US"/>
          </a:p>
        </p:txBody>
      </p:sp>
      <p:sp>
        <p:nvSpPr>
          <p:cNvPr id="3" name="Footer Placeholder 2">
            <a:extLst>
              <a:ext uri="{FF2B5EF4-FFF2-40B4-BE49-F238E27FC236}">
                <a16:creationId xmlns:a16="http://schemas.microsoft.com/office/drawing/2014/main" id="{1E8F9042-DCF4-4ED9-94E6-75DBAEDA14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B592B4-E4AB-41FE-BB1E-D9E1C842079B}"/>
              </a:ext>
            </a:extLst>
          </p:cNvPr>
          <p:cNvSpPr>
            <a:spLocks noGrp="1"/>
          </p:cNvSpPr>
          <p:nvPr>
            <p:ph type="sldNum" sz="quarter" idx="12"/>
          </p:nvPr>
        </p:nvSpPr>
        <p:spPr/>
        <p:txBody>
          <a:bodyPr/>
          <a:lstStyle/>
          <a:p>
            <a:fld id="{2A0B58C7-3355-4558-9E11-1C8C84DFCEC9}" type="slidenum">
              <a:rPr lang="en-US" smtClean="0"/>
              <a:t>‹#›</a:t>
            </a:fld>
            <a:endParaRPr lang="en-US"/>
          </a:p>
        </p:txBody>
      </p:sp>
    </p:spTree>
    <p:extLst>
      <p:ext uri="{BB962C8B-B14F-4D97-AF65-F5344CB8AC3E}">
        <p14:creationId xmlns:p14="http://schemas.microsoft.com/office/powerpoint/2010/main" val="97131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604CB-127F-49C0-946B-C753F5BF6A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3BF554-7D9B-4EFB-8634-DACE6FA0B5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12173A-8BDF-4FE7-8D77-C44CCAD3F2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C64CBEC-ADBA-4BA3-B17E-215E20C74F20}"/>
              </a:ext>
            </a:extLst>
          </p:cNvPr>
          <p:cNvSpPr>
            <a:spLocks noGrp="1"/>
          </p:cNvSpPr>
          <p:nvPr>
            <p:ph type="dt" sz="half" idx="10"/>
          </p:nvPr>
        </p:nvSpPr>
        <p:spPr/>
        <p:txBody>
          <a:bodyPr/>
          <a:lstStyle/>
          <a:p>
            <a:fld id="{F95760E5-1448-492A-8479-8957263C1518}" type="datetimeFigureOut">
              <a:rPr lang="en-US" smtClean="0"/>
              <a:t>1/25/2019</a:t>
            </a:fld>
            <a:endParaRPr lang="en-US"/>
          </a:p>
        </p:txBody>
      </p:sp>
      <p:sp>
        <p:nvSpPr>
          <p:cNvPr id="6" name="Footer Placeholder 5">
            <a:extLst>
              <a:ext uri="{FF2B5EF4-FFF2-40B4-BE49-F238E27FC236}">
                <a16:creationId xmlns:a16="http://schemas.microsoft.com/office/drawing/2014/main" id="{822EF24E-1D12-48A7-8D8D-B0807591CF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EEC764-A76B-4E5D-977F-6B6F7407F1F5}"/>
              </a:ext>
            </a:extLst>
          </p:cNvPr>
          <p:cNvSpPr>
            <a:spLocks noGrp="1"/>
          </p:cNvSpPr>
          <p:nvPr>
            <p:ph type="sldNum" sz="quarter" idx="12"/>
          </p:nvPr>
        </p:nvSpPr>
        <p:spPr/>
        <p:txBody>
          <a:bodyPr/>
          <a:lstStyle/>
          <a:p>
            <a:fld id="{2A0B58C7-3355-4558-9E11-1C8C84DFCEC9}" type="slidenum">
              <a:rPr lang="en-US" smtClean="0"/>
              <a:t>‹#›</a:t>
            </a:fld>
            <a:endParaRPr lang="en-US"/>
          </a:p>
        </p:txBody>
      </p:sp>
    </p:spTree>
    <p:extLst>
      <p:ext uri="{BB962C8B-B14F-4D97-AF65-F5344CB8AC3E}">
        <p14:creationId xmlns:p14="http://schemas.microsoft.com/office/powerpoint/2010/main" val="1125872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92E05-AE03-411B-9A82-074712B1C1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F6D1F9-0665-4A15-850B-6CFAB237B9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44A8A6-514C-4D64-A662-77C973FC1D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A2EE7E3-9961-4B01-8895-217DBEB5219F}"/>
              </a:ext>
            </a:extLst>
          </p:cNvPr>
          <p:cNvSpPr>
            <a:spLocks noGrp="1"/>
          </p:cNvSpPr>
          <p:nvPr>
            <p:ph type="dt" sz="half" idx="10"/>
          </p:nvPr>
        </p:nvSpPr>
        <p:spPr/>
        <p:txBody>
          <a:bodyPr/>
          <a:lstStyle/>
          <a:p>
            <a:fld id="{F95760E5-1448-492A-8479-8957263C1518}" type="datetimeFigureOut">
              <a:rPr lang="en-US" smtClean="0"/>
              <a:t>1/25/2019</a:t>
            </a:fld>
            <a:endParaRPr lang="en-US"/>
          </a:p>
        </p:txBody>
      </p:sp>
      <p:sp>
        <p:nvSpPr>
          <p:cNvPr id="6" name="Footer Placeholder 5">
            <a:extLst>
              <a:ext uri="{FF2B5EF4-FFF2-40B4-BE49-F238E27FC236}">
                <a16:creationId xmlns:a16="http://schemas.microsoft.com/office/drawing/2014/main" id="{D0B67A8F-A11A-4482-BD15-C17B0EADB8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743D99-5AD6-4B69-ABCB-304F1D0B89AF}"/>
              </a:ext>
            </a:extLst>
          </p:cNvPr>
          <p:cNvSpPr>
            <a:spLocks noGrp="1"/>
          </p:cNvSpPr>
          <p:nvPr>
            <p:ph type="sldNum" sz="quarter" idx="12"/>
          </p:nvPr>
        </p:nvSpPr>
        <p:spPr/>
        <p:txBody>
          <a:bodyPr/>
          <a:lstStyle/>
          <a:p>
            <a:fld id="{2A0B58C7-3355-4558-9E11-1C8C84DFCEC9}" type="slidenum">
              <a:rPr lang="en-US" smtClean="0"/>
              <a:t>‹#›</a:t>
            </a:fld>
            <a:endParaRPr lang="en-US"/>
          </a:p>
        </p:txBody>
      </p:sp>
    </p:spTree>
    <p:extLst>
      <p:ext uri="{BB962C8B-B14F-4D97-AF65-F5344CB8AC3E}">
        <p14:creationId xmlns:p14="http://schemas.microsoft.com/office/powerpoint/2010/main" val="2973428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31CF37-A134-4B9F-AF39-BA8D801B3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31F56E-396A-4F4D-AD0C-E48D979276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48B041-DC4E-41CD-BFB5-B5A030DE1A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5760E5-1448-492A-8479-8957263C1518}" type="datetimeFigureOut">
              <a:rPr lang="en-US" smtClean="0"/>
              <a:t>1/25/2019</a:t>
            </a:fld>
            <a:endParaRPr lang="en-US"/>
          </a:p>
        </p:txBody>
      </p:sp>
      <p:sp>
        <p:nvSpPr>
          <p:cNvPr id="5" name="Footer Placeholder 4">
            <a:extLst>
              <a:ext uri="{FF2B5EF4-FFF2-40B4-BE49-F238E27FC236}">
                <a16:creationId xmlns:a16="http://schemas.microsoft.com/office/drawing/2014/main" id="{321ED793-01F5-4C82-A654-80502990F4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A77C13-57A5-401F-BAE9-61F5C1CDEE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0B58C7-3355-4558-9E11-1C8C84DFCEC9}" type="slidenum">
              <a:rPr lang="en-US" smtClean="0"/>
              <a:t>‹#›</a:t>
            </a:fld>
            <a:endParaRPr lang="en-US"/>
          </a:p>
        </p:txBody>
      </p:sp>
    </p:spTree>
    <p:extLst>
      <p:ext uri="{BB962C8B-B14F-4D97-AF65-F5344CB8AC3E}">
        <p14:creationId xmlns:p14="http://schemas.microsoft.com/office/powerpoint/2010/main" val="1700282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oholazandie/matlab_multimedia_tutorial"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34CBB-7B84-4105-97DB-24298DECF6D1}"/>
              </a:ext>
            </a:extLst>
          </p:cNvPr>
          <p:cNvPicPr>
            <a:picLocks noChangeAspect="1"/>
          </p:cNvPicPr>
          <p:nvPr/>
        </p:nvPicPr>
        <p:blipFill rotWithShape="1">
          <a:blip r:embed="rId2">
            <a:extLst>
              <a:ext uri="{28A0092B-C50C-407E-A947-70E740481C1C}">
                <a14:useLocalDpi xmlns:a14="http://schemas.microsoft.com/office/drawing/2010/main" val="0"/>
              </a:ext>
            </a:extLst>
          </a:blip>
          <a:srcRect t="37982" b="5768"/>
          <a:stretch/>
        </p:blipFill>
        <p:spPr>
          <a:xfrm>
            <a:off x="20" y="10"/>
            <a:ext cx="12191980" cy="6857990"/>
          </a:xfrm>
          <a:prstGeom prst="rect">
            <a:avLst/>
          </a:prstGeom>
        </p:spPr>
      </p:pic>
      <p:sp>
        <p:nvSpPr>
          <p:cNvPr id="17"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489DD7E2-53AF-4EB9-AA3F-75E8A09351A6}"/>
              </a:ext>
            </a:extLst>
          </p:cNvPr>
          <p:cNvSpPr>
            <a:spLocks noGrp="1"/>
          </p:cNvSpPr>
          <p:nvPr>
            <p:ph type="ctrTitle"/>
          </p:nvPr>
        </p:nvSpPr>
        <p:spPr>
          <a:xfrm>
            <a:off x="8022021" y="3231931"/>
            <a:ext cx="3852041" cy="1834056"/>
          </a:xfrm>
        </p:spPr>
        <p:txBody>
          <a:bodyPr>
            <a:normAutofit/>
          </a:bodyPr>
          <a:lstStyle/>
          <a:p>
            <a:r>
              <a:rPr lang="en-US" sz="4400" b="1" dirty="0"/>
              <a:t>Multimedia Data in MATLAB</a:t>
            </a:r>
          </a:p>
        </p:txBody>
      </p:sp>
      <p:sp>
        <p:nvSpPr>
          <p:cNvPr id="3" name="Subtitle 2">
            <a:extLst>
              <a:ext uri="{FF2B5EF4-FFF2-40B4-BE49-F238E27FC236}">
                <a16:creationId xmlns:a16="http://schemas.microsoft.com/office/drawing/2014/main" id="{07BEF89D-8FB1-44D6-95C6-B55D60C9B94C}"/>
              </a:ext>
            </a:extLst>
          </p:cNvPr>
          <p:cNvSpPr>
            <a:spLocks noGrp="1"/>
          </p:cNvSpPr>
          <p:nvPr>
            <p:ph type="subTitle" idx="1"/>
          </p:nvPr>
        </p:nvSpPr>
        <p:spPr>
          <a:xfrm>
            <a:off x="7782910" y="5242675"/>
            <a:ext cx="4330262" cy="683284"/>
          </a:xfrm>
        </p:spPr>
        <p:txBody>
          <a:bodyPr>
            <a:normAutofit/>
          </a:bodyPr>
          <a:lstStyle/>
          <a:p>
            <a:endParaRPr lang="en-US"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530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Read and Display Images</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r>
              <a:rPr lang="en-US" dirty="0"/>
              <a:t>Black-white images are grayscale, so they have just one channel. In most image processing tasks, we turn colored images to grayscale to simplify the subsequent processes.</a:t>
            </a:r>
          </a:p>
          <a:p>
            <a:endParaRPr lang="en-US" b="1" dirty="0"/>
          </a:p>
          <a:p>
            <a:pPr marL="0" indent="0">
              <a:buNone/>
            </a:pPr>
            <a:r>
              <a:rPr lang="en-US" b="1" dirty="0" err="1"/>
              <a:t>A_gray</a:t>
            </a:r>
            <a:r>
              <a:rPr lang="en-US" b="1" dirty="0"/>
              <a:t> = rgb2gray(A);</a:t>
            </a:r>
          </a:p>
          <a:p>
            <a:pPr marL="0" indent="0">
              <a:buNone/>
            </a:pPr>
            <a:endParaRPr lang="en-US" dirty="0"/>
          </a:p>
          <a:p>
            <a:r>
              <a:rPr lang="en-US" dirty="0" err="1"/>
              <a:t>A_gray</a:t>
            </a:r>
            <a:r>
              <a:rPr lang="en-US" dirty="0"/>
              <a:t> size is 600x900. We can use </a:t>
            </a:r>
            <a:r>
              <a:rPr lang="en-US" dirty="0" err="1"/>
              <a:t>imshow</a:t>
            </a:r>
            <a:r>
              <a:rPr lang="en-US" dirty="0"/>
              <a:t> for the new matrix </a:t>
            </a:r>
            <a:r>
              <a:rPr lang="en-US" dirty="0" err="1"/>
              <a:t>A_gray</a:t>
            </a:r>
            <a:r>
              <a:rPr lang="en-US" dirty="0"/>
              <a:t> to see the result.</a:t>
            </a:r>
          </a:p>
          <a:p>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379052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endParaRPr lang="en-US" dirty="0"/>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endParaRPr lang="en-US" dirty="0"/>
          </a:p>
          <a:p>
            <a:pPr marL="0" indent="0">
              <a:buNone/>
            </a:pPr>
            <a:endParaRPr lang="en-US" dirty="0"/>
          </a:p>
          <a:p>
            <a:pPr marL="0" indent="0">
              <a:buNone/>
            </a:pPr>
            <a:endParaRPr lang="en-US" dirty="0"/>
          </a:p>
          <a:p>
            <a:endParaRPr lang="en-US" dirty="0"/>
          </a:p>
        </p:txBody>
      </p:sp>
      <p:pic>
        <p:nvPicPr>
          <p:cNvPr id="5" name="Picture 4" descr="A picture containing photo, tree&#10;&#10;Description automatically generated">
            <a:extLst>
              <a:ext uri="{FF2B5EF4-FFF2-40B4-BE49-F238E27FC236}">
                <a16:creationId xmlns:a16="http://schemas.microsoft.com/office/drawing/2014/main" id="{683D4D46-2AA9-4CCE-B742-6D1BFC864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751" y="198904"/>
            <a:ext cx="9084272" cy="6408083"/>
          </a:xfrm>
          <a:prstGeom prst="rect">
            <a:avLst/>
          </a:prstGeom>
        </p:spPr>
      </p:pic>
    </p:spTree>
    <p:extLst>
      <p:ext uri="{BB962C8B-B14F-4D97-AF65-F5344CB8AC3E}">
        <p14:creationId xmlns:p14="http://schemas.microsoft.com/office/powerpoint/2010/main" val="2700432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Write Image to Disk</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r>
              <a:rPr lang="en-US" dirty="0"/>
              <a:t>After you process the image, you can save it on disk. You can use </a:t>
            </a:r>
            <a:r>
              <a:rPr lang="en-US" dirty="0" err="1"/>
              <a:t>imwrite</a:t>
            </a:r>
            <a:r>
              <a:rPr lang="en-US" dirty="0"/>
              <a:t> for this purpose.</a:t>
            </a:r>
          </a:p>
          <a:p>
            <a:endParaRPr lang="en-US" b="1" dirty="0"/>
          </a:p>
          <a:p>
            <a:pPr marL="0" indent="0">
              <a:buNone/>
            </a:pPr>
            <a:r>
              <a:rPr lang="en-US" b="1" dirty="0" err="1"/>
              <a:t>imwrite</a:t>
            </a:r>
            <a:r>
              <a:rPr lang="en-US" b="1" dirty="0"/>
              <a:t>(</a:t>
            </a:r>
            <a:r>
              <a:rPr lang="en-US" b="1" dirty="0" err="1"/>
              <a:t>A_gray</a:t>
            </a:r>
            <a:r>
              <a:rPr lang="en-US" b="1" dirty="0"/>
              <a:t>, 'gray_parrots.jpg');</a:t>
            </a:r>
            <a:endParaRPr lang="en-US" dirty="0"/>
          </a:p>
          <a:p>
            <a:pPr marL="0" indent="0">
              <a:buNone/>
            </a:pPr>
            <a:endParaRPr lang="en-US" dirty="0"/>
          </a:p>
          <a:p>
            <a:r>
              <a:rPr lang="en-US" dirty="0"/>
              <a:t>Because an image is a matrix, then we can perform any mathematical operation on them and that’s where the fun starts!</a:t>
            </a:r>
          </a:p>
          <a:p>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267159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Simple processing</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r>
              <a:rPr lang="en-US" dirty="0"/>
              <a:t>For start, we can cut a part of the image just by addressing the matrix. As an example, we can do:</a:t>
            </a:r>
          </a:p>
          <a:p>
            <a:pPr marL="0" indent="0">
              <a:buNone/>
            </a:pPr>
            <a:r>
              <a:rPr lang="en-US" b="1" dirty="0" err="1"/>
              <a:t>A_cutted</a:t>
            </a:r>
            <a:r>
              <a:rPr lang="en-US" b="1" dirty="0"/>
              <a:t> = </a:t>
            </a:r>
            <a:r>
              <a:rPr lang="en-US" b="1" dirty="0" err="1"/>
              <a:t>A_gray</a:t>
            </a:r>
            <a:r>
              <a:rPr lang="en-US" b="1" dirty="0"/>
              <a:t>(200:400,300:600);</a:t>
            </a:r>
            <a:endParaRPr lang="en-US" dirty="0"/>
          </a:p>
          <a:p>
            <a:pPr marL="0" indent="0">
              <a:buNone/>
            </a:pPr>
            <a:r>
              <a:rPr lang="en-US" b="1" dirty="0" err="1"/>
              <a:t>imshow</a:t>
            </a:r>
            <a:r>
              <a:rPr lang="en-US" b="1" dirty="0"/>
              <a:t>(</a:t>
            </a:r>
            <a:r>
              <a:rPr lang="en-US" b="1" dirty="0" err="1"/>
              <a:t>A_cutted</a:t>
            </a:r>
            <a:r>
              <a:rPr lang="en-US" b="1" dirty="0"/>
              <a:t>)</a:t>
            </a:r>
            <a:endParaRPr lang="en-US" dirty="0"/>
          </a:p>
          <a:p>
            <a:endParaRPr lang="en-US" dirty="0"/>
          </a:p>
          <a:p>
            <a:r>
              <a:rPr lang="en-US" dirty="0"/>
              <a:t>You can also change the value of a single pixel or a group of them. For example, we can create a white rectangular by changing the value of some pixels to 255 (whitest color):</a:t>
            </a:r>
          </a:p>
          <a:p>
            <a:pPr marL="0" indent="0">
              <a:buNone/>
            </a:pPr>
            <a:r>
              <a:rPr lang="en-US" b="1" dirty="0" err="1"/>
              <a:t>A_gray</a:t>
            </a:r>
            <a:r>
              <a:rPr lang="en-US" b="1" dirty="0"/>
              <a:t>(55:100,55:100)=255;</a:t>
            </a:r>
            <a:endParaRPr lang="en-US" dirty="0"/>
          </a:p>
          <a:p>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2570722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endParaRPr lang="en-US" dirty="0"/>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endParaRPr lang="en-US" dirty="0"/>
          </a:p>
          <a:p>
            <a:pPr marL="0" indent="0">
              <a:buNone/>
            </a:pPr>
            <a:endParaRPr lang="en-US" dirty="0"/>
          </a:p>
          <a:p>
            <a:pPr marL="0" indent="0">
              <a:buNone/>
            </a:pPr>
            <a:endParaRPr lang="en-US" dirty="0"/>
          </a:p>
          <a:p>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39DF5C75-407B-47AA-BF0E-3D1696DDA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474" y="2061028"/>
            <a:ext cx="5589047" cy="4066419"/>
          </a:xfrm>
          <a:prstGeom prst="rect">
            <a:avLst/>
          </a:prstGeom>
        </p:spPr>
      </p:pic>
      <p:pic>
        <p:nvPicPr>
          <p:cNvPr id="7" name="Picture 6" descr="A screen shot of a social media post&#10;&#10;Description automatically generated">
            <a:extLst>
              <a:ext uri="{FF2B5EF4-FFF2-40B4-BE49-F238E27FC236}">
                <a16:creationId xmlns:a16="http://schemas.microsoft.com/office/drawing/2014/main" id="{56CC1B95-E170-4BDB-99B2-36256C021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9148" y="478971"/>
            <a:ext cx="5764022" cy="4185231"/>
          </a:xfrm>
          <a:prstGeom prst="rect">
            <a:avLst/>
          </a:prstGeom>
        </p:spPr>
      </p:pic>
    </p:spTree>
    <p:extLst>
      <p:ext uri="{BB962C8B-B14F-4D97-AF65-F5344CB8AC3E}">
        <p14:creationId xmlns:p14="http://schemas.microsoft.com/office/powerpoint/2010/main" val="3552026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Simple processing</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r>
              <a:rPr lang="en-US" dirty="0"/>
              <a:t>We can also change the intensity of pixels by multiplying them by a number</a:t>
            </a:r>
          </a:p>
          <a:p>
            <a:r>
              <a:rPr lang="en-US" dirty="0"/>
              <a:t>Make it brighter:</a:t>
            </a:r>
          </a:p>
          <a:p>
            <a:pPr marL="0" indent="0">
              <a:buNone/>
            </a:pPr>
            <a:r>
              <a:rPr lang="en-US" b="1" dirty="0" err="1"/>
              <a:t>A_brightened</a:t>
            </a:r>
            <a:r>
              <a:rPr lang="en-US" b="1" dirty="0"/>
              <a:t> = </a:t>
            </a:r>
            <a:r>
              <a:rPr lang="en-US" b="1" dirty="0" err="1"/>
              <a:t>A_gray</a:t>
            </a:r>
            <a:r>
              <a:rPr lang="en-US" b="1" dirty="0"/>
              <a:t>*2;</a:t>
            </a:r>
            <a:endParaRPr lang="en-US" dirty="0"/>
          </a:p>
          <a:p>
            <a:pPr marL="0" indent="0">
              <a:buNone/>
            </a:pPr>
            <a:endParaRPr lang="en-US" dirty="0"/>
          </a:p>
          <a:p>
            <a:r>
              <a:rPr lang="en-US" dirty="0"/>
              <a:t>Make it darker</a:t>
            </a:r>
          </a:p>
          <a:p>
            <a:pPr marL="0" indent="0">
              <a:buNone/>
            </a:pPr>
            <a:r>
              <a:rPr lang="en-US" b="1" dirty="0" err="1"/>
              <a:t>A_darkened</a:t>
            </a:r>
            <a:r>
              <a:rPr lang="en-US" b="1" dirty="0"/>
              <a:t> = </a:t>
            </a:r>
            <a:r>
              <a:rPr lang="en-US" b="1" dirty="0" err="1"/>
              <a:t>A_gray</a:t>
            </a:r>
            <a:r>
              <a:rPr lang="en-US" b="1" dirty="0"/>
              <a:t>*0.5;</a:t>
            </a:r>
            <a:endParaRPr lang="en-US" dirty="0"/>
          </a:p>
          <a:p>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3009533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endParaRPr lang="en-US" dirty="0"/>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endParaRPr lang="en-US" dirty="0"/>
          </a:p>
          <a:p>
            <a:pPr marL="0" indent="0">
              <a:buNone/>
            </a:pPr>
            <a:endParaRPr lang="en-US" dirty="0"/>
          </a:p>
          <a:p>
            <a:pPr marL="0" indent="0">
              <a:buNone/>
            </a:pPr>
            <a:endParaRPr lang="en-US" dirty="0"/>
          </a:p>
          <a:p>
            <a:endParaRPr lang="en-US" dirty="0"/>
          </a:p>
        </p:txBody>
      </p:sp>
      <p:pic>
        <p:nvPicPr>
          <p:cNvPr id="7" name="Picture 6" descr="A picture containing photo&#10;&#10;Description automatically generated">
            <a:extLst>
              <a:ext uri="{FF2B5EF4-FFF2-40B4-BE49-F238E27FC236}">
                <a16:creationId xmlns:a16="http://schemas.microsoft.com/office/drawing/2014/main" id="{57A77B6C-EE4D-4046-9407-F09BA0DE3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321" y="48370"/>
            <a:ext cx="6911340" cy="4903470"/>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15C328AB-A023-4F58-968C-192887DE63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39" y="1705515"/>
            <a:ext cx="6050280" cy="5021580"/>
          </a:xfrm>
          <a:prstGeom prst="rect">
            <a:avLst/>
          </a:prstGeom>
        </p:spPr>
      </p:pic>
    </p:spTree>
    <p:extLst>
      <p:ext uri="{BB962C8B-B14F-4D97-AF65-F5344CB8AC3E}">
        <p14:creationId xmlns:p14="http://schemas.microsoft.com/office/powerpoint/2010/main" val="1531899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Image histogram</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r>
              <a:rPr lang="en-US" dirty="0"/>
              <a:t>Each pixels’ brightness varies, and we can look for frequency of their brightness in the scale of 0-255. For example, how many pixels have the intensity of 10? We can collect all of this data and show it in a histogram. The x-axis displays the intensity from 0 to 255 and the y-axis shows how many pixels we have for each intensity. For this purpose, MATLAB has a predefined function:</a:t>
            </a:r>
          </a:p>
          <a:p>
            <a:endParaRPr lang="en-US" dirty="0"/>
          </a:p>
          <a:p>
            <a:r>
              <a:rPr lang="en-US" b="1" dirty="0" err="1"/>
              <a:t>imhist</a:t>
            </a:r>
            <a:r>
              <a:rPr lang="en-US" b="1" dirty="0"/>
              <a:t>(</a:t>
            </a:r>
            <a:r>
              <a:rPr lang="en-US" b="1" dirty="0" err="1"/>
              <a:t>A_gray</a:t>
            </a:r>
            <a:r>
              <a:rPr lang="en-US" b="1" dirty="0"/>
              <a:t>)</a:t>
            </a:r>
            <a:endParaRPr lang="en-US" dirty="0"/>
          </a:p>
          <a:p>
            <a:pPr marL="0" indent="0">
              <a:buNone/>
            </a:pPr>
            <a:endParaRPr lang="en-US" dirty="0"/>
          </a:p>
          <a:p>
            <a:pPr marL="0" indent="0">
              <a:buNone/>
            </a:pPr>
            <a:r>
              <a:rPr lang="en-US" dirty="0"/>
              <a:t>And the result on the parrots image is:</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3778010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endParaRPr lang="en-US" dirty="0"/>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pPr marL="0" indent="0">
              <a:buNone/>
            </a:pPr>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3C76E8AA-9F8C-4A2A-B9E4-710BEC653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003" y="402432"/>
            <a:ext cx="8803588" cy="6204555"/>
          </a:xfrm>
          <a:prstGeom prst="rect">
            <a:avLst/>
          </a:prstGeom>
        </p:spPr>
      </p:pic>
    </p:spTree>
    <p:extLst>
      <p:ext uri="{BB962C8B-B14F-4D97-AF65-F5344CB8AC3E}">
        <p14:creationId xmlns:p14="http://schemas.microsoft.com/office/powerpoint/2010/main" val="164229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Image histogram</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r>
              <a:rPr lang="en-US" dirty="0"/>
              <a:t>As you can see the brightness is concentrated in the dark area of grayscale.</a:t>
            </a:r>
          </a:p>
          <a:p>
            <a:r>
              <a:rPr lang="en-US" dirty="0"/>
              <a:t>Histogram equalization spreads the intensity values over the full range of the image and improves the contrast in an image.</a:t>
            </a:r>
          </a:p>
          <a:p>
            <a:pPr marL="0" indent="0">
              <a:buNone/>
            </a:pPr>
            <a:endParaRPr lang="en-US" dirty="0"/>
          </a:p>
          <a:p>
            <a:pPr marL="0" indent="0">
              <a:buNone/>
            </a:pPr>
            <a:r>
              <a:rPr lang="en-US" b="1" dirty="0" err="1"/>
              <a:t>A_gray_eq</a:t>
            </a:r>
            <a:r>
              <a:rPr lang="en-US" b="1" dirty="0"/>
              <a:t> = </a:t>
            </a:r>
            <a:r>
              <a:rPr lang="en-US" b="1" dirty="0" err="1"/>
              <a:t>histeq</a:t>
            </a:r>
            <a:r>
              <a:rPr lang="en-US" b="1" dirty="0"/>
              <a:t>(</a:t>
            </a:r>
            <a:r>
              <a:rPr lang="en-US" b="1" dirty="0" err="1"/>
              <a:t>A_gray</a:t>
            </a:r>
            <a:r>
              <a:rPr lang="en-US" b="1" dirty="0"/>
              <a:t>);</a:t>
            </a:r>
            <a:endParaRPr lang="en-US" dirty="0"/>
          </a:p>
          <a:p>
            <a:endParaRPr lang="en-US" b="0" i="0" u="none" strike="noStrike" baseline="0" dirty="0"/>
          </a:p>
          <a:p>
            <a:r>
              <a:rPr lang="en-US" dirty="0"/>
              <a:t>As you can see, the contrast is higher and you can see more details especially in the background.</a:t>
            </a:r>
            <a:endParaRPr lang="en-US" b="0" i="0" u="none" strike="noStrike" baseline="0" dirty="0"/>
          </a:p>
          <a:p>
            <a:pPr marL="0" indent="0">
              <a:buNone/>
            </a:pPr>
            <a:endParaRPr lang="en-US" dirty="0"/>
          </a:p>
          <a:p>
            <a:endParaRPr lang="en-US" dirty="0"/>
          </a:p>
        </p:txBody>
      </p:sp>
    </p:spTree>
    <p:extLst>
      <p:ext uri="{BB962C8B-B14F-4D97-AF65-F5344CB8AC3E}">
        <p14:creationId xmlns:p14="http://schemas.microsoft.com/office/powerpoint/2010/main" val="245681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What kind of data can I process in MATLAB?</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5"/>
            <a:ext cx="10515600" cy="4351338"/>
          </a:xfrm>
        </p:spPr>
        <p:txBody>
          <a:bodyPr/>
          <a:lstStyle/>
          <a:p>
            <a:r>
              <a:rPr lang="en-US" dirty="0"/>
              <a:t>You can import pretty much any forms of data into MATLAB.</a:t>
            </a:r>
          </a:p>
          <a:p>
            <a:endParaRPr lang="en-US" dirty="0"/>
          </a:p>
          <a:p>
            <a:endParaRPr lang="en-US" dirty="0"/>
          </a:p>
          <a:p>
            <a:r>
              <a:rPr lang="en-US" dirty="0"/>
              <a:t>As long as you can convert your data into numbers, MATLAB is happy with it.</a:t>
            </a:r>
          </a:p>
          <a:p>
            <a:endParaRPr lang="en-US" dirty="0"/>
          </a:p>
          <a:p>
            <a:endParaRPr lang="en-US" dirty="0"/>
          </a:p>
          <a:p>
            <a:r>
              <a:rPr lang="en-US" dirty="0"/>
              <a:t>Some data types are more convenient to use than others in MATLAB. </a:t>
            </a:r>
          </a:p>
        </p:txBody>
      </p:sp>
    </p:spTree>
    <p:extLst>
      <p:ext uri="{BB962C8B-B14F-4D97-AF65-F5344CB8AC3E}">
        <p14:creationId xmlns:p14="http://schemas.microsoft.com/office/powerpoint/2010/main" val="3639306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endParaRPr lang="en-US" dirty="0"/>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endParaRPr lang="en-US" b="0" i="0" u="none" strike="noStrike" baseline="0" dirty="0"/>
          </a:p>
          <a:p>
            <a:pPr marL="0" indent="0">
              <a:buNone/>
            </a:pPr>
            <a:endParaRPr lang="en-US" dirty="0"/>
          </a:p>
          <a:p>
            <a:endParaRPr lang="en-US" dirty="0"/>
          </a:p>
        </p:txBody>
      </p:sp>
      <p:pic>
        <p:nvPicPr>
          <p:cNvPr id="7" name="Picture 6">
            <a:extLst>
              <a:ext uri="{FF2B5EF4-FFF2-40B4-BE49-F238E27FC236}">
                <a16:creationId xmlns:a16="http://schemas.microsoft.com/office/drawing/2014/main" id="{DA50DC20-72CA-4B2E-B8A7-D5E920563A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48" y="431800"/>
            <a:ext cx="11790438" cy="5994400"/>
          </a:xfrm>
          <a:prstGeom prst="rect">
            <a:avLst/>
          </a:prstGeom>
        </p:spPr>
      </p:pic>
    </p:spTree>
    <p:extLst>
      <p:ext uri="{BB962C8B-B14F-4D97-AF65-F5344CB8AC3E}">
        <p14:creationId xmlns:p14="http://schemas.microsoft.com/office/powerpoint/2010/main" val="2880100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endParaRPr lang="en-US" dirty="0"/>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endParaRPr lang="en-US" b="0" i="0" u="none" strike="noStrike" baseline="0" dirty="0"/>
          </a:p>
          <a:p>
            <a:pPr marL="0" indent="0">
              <a:buNone/>
            </a:pPr>
            <a:endParaRPr lang="en-US" dirty="0"/>
          </a:p>
          <a:p>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E8342322-CEA9-4FF6-A7C5-C3AF1563F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384" y="57579"/>
            <a:ext cx="8947322" cy="6776280"/>
          </a:xfrm>
          <a:prstGeom prst="rect">
            <a:avLst/>
          </a:prstGeom>
        </p:spPr>
      </p:pic>
    </p:spTree>
    <p:extLst>
      <p:ext uri="{BB962C8B-B14F-4D97-AF65-F5344CB8AC3E}">
        <p14:creationId xmlns:p14="http://schemas.microsoft.com/office/powerpoint/2010/main" val="3234320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a:t>Basic Audio Processing</a:t>
            </a:r>
            <a:endParaRPr lang="en-US" dirty="0"/>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r>
              <a:rPr lang="en-US" dirty="0"/>
              <a:t>Just like images, audio is nothing but a vector (for one channel audio) or two vectors (for two channels, stereo audio) of numerical values. </a:t>
            </a:r>
          </a:p>
          <a:p>
            <a:endParaRPr lang="en-US" dirty="0"/>
          </a:p>
          <a:p>
            <a:r>
              <a:rPr lang="en-US" dirty="0"/>
              <a:t>MATLAB can import/export a variety of formats:</a:t>
            </a:r>
          </a:p>
          <a:p>
            <a:pPr marL="0" indent="0">
              <a:buNone/>
            </a:pPr>
            <a:r>
              <a:rPr lang="en-US" dirty="0"/>
              <a:t>WAVE, OGG, FLAC, AU, MP3</a:t>
            </a:r>
          </a:p>
          <a:p>
            <a:endParaRPr lang="en-US" b="0" i="0" u="none" strike="noStrike" baseline="0" dirty="0"/>
          </a:p>
          <a:p>
            <a:pPr marL="0" indent="0">
              <a:buNone/>
            </a:pPr>
            <a:endParaRPr lang="en-US" dirty="0"/>
          </a:p>
          <a:p>
            <a:endParaRPr lang="en-US" dirty="0"/>
          </a:p>
        </p:txBody>
      </p:sp>
      <p:pic>
        <p:nvPicPr>
          <p:cNvPr id="2050" name="Picture 2" descr="Image result for audio files matlab">
            <a:extLst>
              <a:ext uri="{FF2B5EF4-FFF2-40B4-BE49-F238E27FC236}">
                <a16:creationId xmlns:a16="http://schemas.microsoft.com/office/drawing/2014/main" id="{D1596990-A925-40BC-AC44-8DA9C3F01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010" y="3898749"/>
            <a:ext cx="5334000" cy="259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738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Read and Play an Audio File</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lnSpcReduction="10000"/>
          </a:bodyPr>
          <a:lstStyle/>
          <a:p>
            <a:r>
              <a:rPr lang="en-US" dirty="0"/>
              <a:t>You can read an audio file with </a:t>
            </a:r>
            <a:r>
              <a:rPr lang="en-US" dirty="0" err="1"/>
              <a:t>audioread</a:t>
            </a:r>
            <a:r>
              <a:rPr lang="en-US" dirty="0"/>
              <a:t> function. It gives you two outputs. Y is the audio file data in terms of intensity and Fs is the “sampling rate.” </a:t>
            </a:r>
          </a:p>
          <a:p>
            <a:endParaRPr lang="en-US" dirty="0"/>
          </a:p>
          <a:p>
            <a:r>
              <a:rPr lang="en-US" dirty="0"/>
              <a:t>“Sampling rate” specifies how fast we should read data from y. The “sampling rate” is usually 44,100, which means in one second, 44,100 samples will be read from the vector y. </a:t>
            </a:r>
          </a:p>
          <a:p>
            <a:endParaRPr lang="en-US" dirty="0"/>
          </a:p>
          <a:p>
            <a:pPr marL="0" indent="0">
              <a:buNone/>
            </a:pPr>
            <a:r>
              <a:rPr lang="en-US" b="1" dirty="0"/>
              <a:t>[y, Fs] = </a:t>
            </a:r>
            <a:r>
              <a:rPr lang="en-US" b="1" dirty="0" err="1"/>
              <a:t>audioread</a:t>
            </a:r>
            <a:r>
              <a:rPr lang="en-US" b="1" dirty="0"/>
              <a:t>('trains_short.mp3’);</a:t>
            </a:r>
            <a:endParaRPr lang="en-US" dirty="0"/>
          </a:p>
          <a:p>
            <a:pPr marL="0" indent="0">
              <a:buNone/>
            </a:pPr>
            <a:endParaRPr lang="en-US" b="0" i="0" u="none" strike="noStrike" baseline="0" dirty="0"/>
          </a:p>
          <a:p>
            <a:pPr marL="0" indent="0">
              <a:buNone/>
            </a:pPr>
            <a:r>
              <a:rPr lang="en-US" b="0" i="0" u="none" strike="noStrike" baseline="0" dirty="0"/>
              <a:t> </a:t>
            </a:r>
            <a:endParaRPr lang="en-US" dirty="0"/>
          </a:p>
          <a:p>
            <a:endParaRPr lang="en-US" dirty="0"/>
          </a:p>
        </p:txBody>
      </p:sp>
    </p:spTree>
    <p:extLst>
      <p:ext uri="{BB962C8B-B14F-4D97-AF65-F5344CB8AC3E}">
        <p14:creationId xmlns:p14="http://schemas.microsoft.com/office/powerpoint/2010/main" val="3557284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Read and Play an Audio File</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fontScale="62500" lnSpcReduction="20000"/>
          </a:bodyPr>
          <a:lstStyle/>
          <a:p>
            <a:r>
              <a:rPr lang="en-US" dirty="0"/>
              <a:t>So, the length of audio the audio file in seconds is:</a:t>
            </a:r>
          </a:p>
          <a:p>
            <a:pPr marL="0" indent="0">
              <a:buNone/>
            </a:pPr>
            <a:r>
              <a:rPr lang="en-US" b="1" dirty="0" err="1"/>
              <a:t>y_length_in_sec</a:t>
            </a:r>
            <a:r>
              <a:rPr lang="en-US" b="1" dirty="0"/>
              <a:t>= length(y)/Fs;</a:t>
            </a:r>
          </a:p>
          <a:p>
            <a:pPr marL="0" indent="0">
              <a:buNone/>
            </a:pPr>
            <a:endParaRPr lang="en-US" b="1" dirty="0"/>
          </a:p>
          <a:p>
            <a:r>
              <a:rPr lang="en-US" dirty="0"/>
              <a:t>If we want to plot with respect to time:</a:t>
            </a:r>
          </a:p>
          <a:p>
            <a:endParaRPr lang="en-US" dirty="0"/>
          </a:p>
          <a:p>
            <a:pPr marL="0" indent="0">
              <a:buNone/>
            </a:pPr>
            <a:r>
              <a:rPr lang="en-US" b="1" dirty="0" err="1"/>
              <a:t>y_length</a:t>
            </a:r>
            <a:r>
              <a:rPr lang="en-US" b="1" dirty="0"/>
              <a:t> = length(y);</a:t>
            </a:r>
            <a:endParaRPr lang="en-US" dirty="0"/>
          </a:p>
          <a:p>
            <a:pPr marL="0" indent="0">
              <a:buNone/>
            </a:pPr>
            <a:r>
              <a:rPr lang="en-US" b="1" dirty="0"/>
              <a:t>t = (0:y_length-1)/Fs;% Time vector</a:t>
            </a:r>
            <a:endParaRPr lang="en-US" dirty="0"/>
          </a:p>
          <a:p>
            <a:pPr marL="0" indent="0">
              <a:buNone/>
            </a:pPr>
            <a:r>
              <a:rPr lang="en-US" b="1" dirty="0"/>
              <a:t>figure;</a:t>
            </a:r>
            <a:endParaRPr lang="en-US" dirty="0"/>
          </a:p>
          <a:p>
            <a:pPr marL="0" indent="0">
              <a:buNone/>
            </a:pPr>
            <a:r>
              <a:rPr lang="en-US" b="1" dirty="0"/>
              <a:t>plot(t, y)</a:t>
            </a:r>
            <a:endParaRPr lang="en-US" dirty="0"/>
          </a:p>
          <a:p>
            <a:pPr marL="0" indent="0">
              <a:buNone/>
            </a:pPr>
            <a:r>
              <a:rPr lang="en-US" b="1" dirty="0" err="1"/>
              <a:t>xlabel</a:t>
            </a:r>
            <a:r>
              <a:rPr lang="en-US" b="1" dirty="0"/>
              <a:t>('time(seconds)')</a:t>
            </a:r>
            <a:endParaRPr lang="en-US" dirty="0"/>
          </a:p>
          <a:p>
            <a:pPr marL="0" indent="0">
              <a:buNone/>
            </a:pPr>
            <a:r>
              <a:rPr lang="en-US" b="1" dirty="0" err="1"/>
              <a:t>ylabel</a:t>
            </a:r>
            <a:r>
              <a:rPr lang="en-US" b="1" dirty="0"/>
              <a:t>('y')</a:t>
            </a:r>
            <a:endParaRPr lang="en-US" dirty="0"/>
          </a:p>
          <a:p>
            <a:endParaRPr lang="en-US" dirty="0"/>
          </a:p>
          <a:p>
            <a:endParaRPr lang="en-US" dirty="0"/>
          </a:p>
          <a:p>
            <a:pPr marL="0" indent="0">
              <a:buNone/>
            </a:pPr>
            <a:endParaRPr lang="en-US" b="0" i="0" u="none" strike="noStrike" baseline="0" dirty="0"/>
          </a:p>
          <a:p>
            <a:pPr marL="0" indent="0">
              <a:buNone/>
            </a:pPr>
            <a:r>
              <a:rPr lang="en-US" b="0" i="0" u="none" strike="noStrike" baseline="0" dirty="0"/>
              <a:t> </a:t>
            </a:r>
            <a:endParaRPr lang="en-US" dirty="0"/>
          </a:p>
          <a:p>
            <a:endParaRPr lang="en-US" dirty="0"/>
          </a:p>
        </p:txBody>
      </p:sp>
    </p:spTree>
    <p:extLst>
      <p:ext uri="{BB962C8B-B14F-4D97-AF65-F5344CB8AC3E}">
        <p14:creationId xmlns:p14="http://schemas.microsoft.com/office/powerpoint/2010/main" val="3368976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endParaRPr lang="en-US" dirty="0"/>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pPr marL="0" indent="0">
              <a:buNone/>
            </a:pPr>
            <a:endParaRPr lang="en-US" dirty="0"/>
          </a:p>
          <a:p>
            <a:endParaRPr lang="en-US" dirty="0"/>
          </a:p>
        </p:txBody>
      </p:sp>
      <p:pic>
        <p:nvPicPr>
          <p:cNvPr id="6" name="Picture 5" descr="A close up of a device&#10;&#10;Description automatically generated">
            <a:extLst>
              <a:ext uri="{FF2B5EF4-FFF2-40B4-BE49-F238E27FC236}">
                <a16:creationId xmlns:a16="http://schemas.microsoft.com/office/drawing/2014/main" id="{7F6C3CE9-618A-464F-9882-441DBB16DE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82156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Read and Play an Audio File</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r>
              <a:rPr lang="en-US" dirty="0"/>
              <a:t>And then we can play it with the sound function:</a:t>
            </a:r>
          </a:p>
          <a:p>
            <a:pPr marL="0" indent="0">
              <a:buNone/>
            </a:pPr>
            <a:r>
              <a:rPr lang="en-US" b="1" dirty="0"/>
              <a:t>sound(y, Fs)</a:t>
            </a:r>
            <a:endParaRPr lang="en-US" dirty="0"/>
          </a:p>
          <a:p>
            <a:pPr marL="0" indent="0">
              <a:buNone/>
            </a:pPr>
            <a:endParaRPr lang="en-US" dirty="0"/>
          </a:p>
          <a:p>
            <a:pPr marL="0" indent="0">
              <a:buNone/>
            </a:pPr>
            <a:r>
              <a:rPr lang="en-US" dirty="0"/>
              <a:t>(WARNING: when you run this function it will play the whole audio, there is no way of stopping it, except killing MATLAB)</a:t>
            </a:r>
          </a:p>
          <a:p>
            <a:pPr marL="0" indent="0">
              <a:buNone/>
            </a:pPr>
            <a:endParaRPr lang="en-US" dirty="0"/>
          </a:p>
          <a:p>
            <a:pPr marL="0" indent="0">
              <a:buNone/>
            </a:pPr>
            <a:endParaRPr lang="en-US" b="0" i="0" u="none" strike="noStrike" baseline="0" dirty="0"/>
          </a:p>
          <a:p>
            <a:pPr marL="0" indent="0">
              <a:buNone/>
            </a:pPr>
            <a:endParaRPr lang="en-US" dirty="0"/>
          </a:p>
          <a:p>
            <a:endParaRPr lang="en-US" dirty="0"/>
          </a:p>
        </p:txBody>
      </p:sp>
    </p:spTree>
    <p:extLst>
      <p:ext uri="{BB962C8B-B14F-4D97-AF65-F5344CB8AC3E}">
        <p14:creationId xmlns:p14="http://schemas.microsoft.com/office/powerpoint/2010/main" val="4215824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Trimming the audio file</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r>
              <a:rPr lang="en-US" dirty="0"/>
              <a:t>Again, because y is just a vector of numbers we can perform any kind of math on it. </a:t>
            </a:r>
          </a:p>
          <a:p>
            <a:r>
              <a:rPr lang="en-US" dirty="0"/>
              <a:t>For start, we can trim an audio file from 5 to 10 second:</a:t>
            </a:r>
          </a:p>
          <a:p>
            <a:pPr marL="0" indent="0">
              <a:buNone/>
            </a:pPr>
            <a:r>
              <a:rPr lang="en-US" b="1" dirty="0" err="1"/>
              <a:t>start_time</a:t>
            </a:r>
            <a:r>
              <a:rPr lang="en-US" b="1" dirty="0"/>
              <a:t> = 5*Fs;</a:t>
            </a:r>
            <a:endParaRPr lang="en-US" dirty="0"/>
          </a:p>
          <a:p>
            <a:pPr marL="0" indent="0">
              <a:buNone/>
            </a:pPr>
            <a:r>
              <a:rPr lang="en-US" b="1" dirty="0" err="1"/>
              <a:t>end_time</a:t>
            </a:r>
            <a:r>
              <a:rPr lang="en-US" b="1" dirty="0"/>
              <a:t> = 10*Fs;</a:t>
            </a:r>
            <a:endParaRPr lang="en-US" dirty="0"/>
          </a:p>
          <a:p>
            <a:pPr marL="0" indent="0">
              <a:buNone/>
            </a:pPr>
            <a:r>
              <a:rPr lang="en-US" b="1" dirty="0" err="1"/>
              <a:t>y_short</a:t>
            </a:r>
            <a:r>
              <a:rPr lang="en-US" b="1" dirty="0"/>
              <a:t> = y(</a:t>
            </a:r>
            <a:r>
              <a:rPr lang="en-US" b="1" dirty="0" err="1"/>
              <a:t>start_time:end_time</a:t>
            </a:r>
            <a:r>
              <a:rPr lang="en-US" b="1" dirty="0"/>
              <a:t>, :);</a:t>
            </a:r>
            <a:endParaRPr lang="en-US" dirty="0"/>
          </a:p>
          <a:p>
            <a:pPr marL="0" indent="0">
              <a:buNone/>
            </a:pPr>
            <a:r>
              <a:rPr lang="en-US" b="1" dirty="0"/>
              <a:t>sound(</a:t>
            </a:r>
            <a:r>
              <a:rPr lang="en-US" b="1" dirty="0" err="1"/>
              <a:t>y_short</a:t>
            </a:r>
            <a:r>
              <a:rPr lang="en-US" b="1" dirty="0"/>
              <a:t>, Fs);</a:t>
            </a:r>
            <a:endParaRPr lang="en-US" dirty="0"/>
          </a:p>
          <a:p>
            <a:pPr marL="0" indent="0">
              <a:buNone/>
            </a:pPr>
            <a:endParaRPr lang="en-US" b="0" i="0" u="none" strike="noStrike" baseline="0" dirty="0"/>
          </a:p>
          <a:p>
            <a:pPr marL="0" indent="0">
              <a:buNone/>
            </a:pPr>
            <a:endParaRPr lang="en-US" dirty="0"/>
          </a:p>
          <a:p>
            <a:endParaRPr lang="en-US" dirty="0"/>
          </a:p>
        </p:txBody>
      </p:sp>
    </p:spTree>
    <p:extLst>
      <p:ext uri="{BB962C8B-B14F-4D97-AF65-F5344CB8AC3E}">
        <p14:creationId xmlns:p14="http://schemas.microsoft.com/office/powerpoint/2010/main" val="4009617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Save audio file to disk</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r>
              <a:rPr lang="en-US" dirty="0"/>
              <a:t>We can save the result using the </a:t>
            </a:r>
            <a:r>
              <a:rPr lang="en-US" dirty="0" err="1"/>
              <a:t>audiowrite</a:t>
            </a:r>
            <a:r>
              <a:rPr lang="en-US" dirty="0"/>
              <a:t> function:</a:t>
            </a:r>
          </a:p>
          <a:p>
            <a:pPr marL="0" indent="0">
              <a:buNone/>
            </a:pPr>
            <a:r>
              <a:rPr lang="en-US" b="1" dirty="0" err="1"/>
              <a:t>audiowrite</a:t>
            </a:r>
            <a:r>
              <a:rPr lang="en-US" b="1" dirty="0"/>
              <a:t>('train_short.wav', </a:t>
            </a:r>
            <a:r>
              <a:rPr lang="en-US" b="1" dirty="0" err="1"/>
              <a:t>y_short</a:t>
            </a:r>
            <a:r>
              <a:rPr lang="en-US" b="1" dirty="0"/>
              <a:t>, Fs);</a:t>
            </a:r>
          </a:p>
          <a:p>
            <a:pPr marL="0" indent="0">
              <a:buNone/>
            </a:pPr>
            <a:endParaRPr lang="en-US" b="1" dirty="0"/>
          </a:p>
          <a:p>
            <a:r>
              <a:rPr lang="en-US" dirty="0"/>
              <a:t>We can also turn off one channel:</a:t>
            </a:r>
          </a:p>
          <a:p>
            <a:pPr marL="0" indent="0">
              <a:buNone/>
            </a:pPr>
            <a:r>
              <a:rPr lang="en-US" b="1" dirty="0" err="1"/>
              <a:t>y_short</a:t>
            </a:r>
            <a:r>
              <a:rPr lang="en-US" b="1" dirty="0"/>
              <a:t>(:, 1)=0;</a:t>
            </a:r>
            <a:endParaRPr lang="en-US" dirty="0"/>
          </a:p>
          <a:p>
            <a:pPr marL="0" indent="0">
              <a:buNone/>
            </a:pPr>
            <a:r>
              <a:rPr lang="en-US" dirty="0"/>
              <a:t> </a:t>
            </a:r>
          </a:p>
          <a:p>
            <a:r>
              <a:rPr lang="en-US" dirty="0"/>
              <a:t>We can just copy one column to a new vector to have a mono audio file instead of stereo.</a:t>
            </a:r>
          </a:p>
          <a:p>
            <a:pPr marL="0" indent="0">
              <a:buNone/>
            </a:pPr>
            <a:endParaRPr lang="en-US" dirty="0"/>
          </a:p>
          <a:p>
            <a:pPr marL="0" indent="0">
              <a:buNone/>
            </a:pPr>
            <a:endParaRPr lang="en-US" b="0" i="0" u="none" strike="noStrike" baseline="0" dirty="0"/>
          </a:p>
          <a:p>
            <a:pPr marL="0" indent="0">
              <a:buNone/>
            </a:pPr>
            <a:endParaRPr lang="en-US" dirty="0"/>
          </a:p>
          <a:p>
            <a:endParaRPr lang="en-US" dirty="0"/>
          </a:p>
        </p:txBody>
      </p:sp>
    </p:spTree>
    <p:extLst>
      <p:ext uri="{BB962C8B-B14F-4D97-AF65-F5344CB8AC3E}">
        <p14:creationId xmlns:p14="http://schemas.microsoft.com/office/powerpoint/2010/main" val="1857811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Reverse the audio</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r>
              <a:rPr lang="en-US" dirty="0"/>
              <a:t>We can reverse the audio file:</a:t>
            </a:r>
          </a:p>
          <a:p>
            <a:pPr marL="0" indent="0">
              <a:buNone/>
            </a:pPr>
            <a:r>
              <a:rPr lang="en-US" b="1" dirty="0" err="1"/>
              <a:t>y_short_reversed</a:t>
            </a:r>
            <a:r>
              <a:rPr lang="en-US" b="1" dirty="0"/>
              <a:t> = </a:t>
            </a:r>
            <a:r>
              <a:rPr lang="en-US" b="1" dirty="0" err="1"/>
              <a:t>y_short</a:t>
            </a:r>
            <a:r>
              <a:rPr lang="en-US" b="1" dirty="0"/>
              <a:t>(end:-1:1, end:-1:1);</a:t>
            </a:r>
            <a:endParaRPr lang="en-US" dirty="0"/>
          </a:p>
          <a:p>
            <a:pPr marL="0" indent="0">
              <a:buNone/>
            </a:pPr>
            <a:r>
              <a:rPr lang="en-US" dirty="0"/>
              <a:t> </a:t>
            </a:r>
          </a:p>
          <a:p>
            <a:r>
              <a:rPr lang="en-US" dirty="0"/>
              <a:t>Here we reversed both channels with indexing trick on matrices.</a:t>
            </a:r>
          </a:p>
          <a:p>
            <a:pPr marL="0" indent="0">
              <a:buNone/>
            </a:pPr>
            <a:endParaRPr lang="en-US" b="0" i="0" u="none" strike="noStrike" baseline="0" dirty="0"/>
          </a:p>
          <a:p>
            <a:pPr marL="0" indent="0">
              <a:buNone/>
            </a:pPr>
            <a:endParaRPr lang="en-US" dirty="0"/>
          </a:p>
          <a:p>
            <a:endParaRPr lang="en-US" dirty="0"/>
          </a:p>
        </p:txBody>
      </p:sp>
    </p:spTree>
    <p:extLst>
      <p:ext uri="{BB962C8B-B14F-4D97-AF65-F5344CB8AC3E}">
        <p14:creationId xmlns:p14="http://schemas.microsoft.com/office/powerpoint/2010/main" val="1511825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39000" b="-5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normAutofit/>
          </a:bodyPr>
          <a:lstStyle/>
          <a:p>
            <a:r>
              <a:rPr lang="en-US" dirty="0"/>
              <a:t>What kind of data can I process in MATLAB?</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690689"/>
            <a:ext cx="5127171" cy="4638394"/>
          </a:xfrm>
        </p:spPr>
        <p:txBody>
          <a:bodyPr>
            <a:normAutofit/>
          </a:bodyPr>
          <a:lstStyle/>
          <a:p>
            <a:r>
              <a:rPr lang="en-US" sz="2400" dirty="0"/>
              <a:t>Images, audio files and video files are very easy to use in MATLAB</a:t>
            </a:r>
          </a:p>
          <a:p>
            <a:r>
              <a:rPr lang="en-US" sz="2400" dirty="0"/>
              <a:t>Text and inhomogeneous data like excel files with different data types are harder to manipulate</a:t>
            </a:r>
          </a:p>
          <a:p>
            <a:r>
              <a:rPr lang="en-US" sz="2400" dirty="0"/>
              <a:t>In this tutorial we cover basic import/export and manipulation of multimedia files (image, audio and video)</a:t>
            </a:r>
            <a:endParaRPr lang="fa-IR" sz="2400" dirty="0"/>
          </a:p>
          <a:p>
            <a:r>
              <a:rPr lang="en-US" sz="2400" dirty="0"/>
              <a:t>Codes and data are available here:</a:t>
            </a:r>
          </a:p>
          <a:p>
            <a:pPr marL="0" indent="0">
              <a:buNone/>
            </a:pPr>
            <a:r>
              <a:rPr lang="en-US" sz="2400" dirty="0">
                <a:hlinkClick r:id="rId3"/>
              </a:rPr>
              <a:t>https://github.com/roholazandie/matlab_multimedia_tutorial</a:t>
            </a:r>
            <a:endParaRPr lang="en-US" sz="2400" dirty="0"/>
          </a:p>
        </p:txBody>
      </p:sp>
      <p:pic>
        <p:nvPicPr>
          <p:cNvPr id="4" name="Picture 3">
            <a:extLst>
              <a:ext uri="{FF2B5EF4-FFF2-40B4-BE49-F238E27FC236}">
                <a16:creationId xmlns:a16="http://schemas.microsoft.com/office/drawing/2014/main" id="{E47B49E8-DD5A-4405-97CD-63299FDD6CF9}"/>
              </a:ext>
            </a:extLst>
          </p:cNvPr>
          <p:cNvPicPr>
            <a:picLocks noChangeAspect="1"/>
          </p:cNvPicPr>
          <p:nvPr/>
        </p:nvPicPr>
        <p:blipFill rotWithShape="1">
          <a:blip r:embed="rId4"/>
          <a:srcRect r="1" b="6739"/>
          <a:stretch/>
        </p:blipFill>
        <p:spPr>
          <a:xfrm>
            <a:off x="6226629" y="1904282"/>
            <a:ext cx="5127171" cy="3195070"/>
          </a:xfrm>
          <a:prstGeom prst="rect">
            <a:avLst/>
          </a:prstGeom>
        </p:spPr>
      </p:pic>
    </p:spTree>
    <p:extLst>
      <p:ext uri="{BB962C8B-B14F-4D97-AF65-F5344CB8AC3E}">
        <p14:creationId xmlns:p14="http://schemas.microsoft.com/office/powerpoint/2010/main" val="3264180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Adding noise to audio</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r>
              <a:rPr lang="en-US" dirty="0"/>
              <a:t>We can add white noise to the audio file:</a:t>
            </a:r>
          </a:p>
          <a:p>
            <a:pPr marL="0" indent="0">
              <a:buNone/>
            </a:pPr>
            <a:r>
              <a:rPr lang="en-US" b="1" dirty="0" err="1"/>
              <a:t>white_noise</a:t>
            </a:r>
            <a:r>
              <a:rPr lang="en-US" b="1" dirty="0"/>
              <a:t> = </a:t>
            </a:r>
            <a:r>
              <a:rPr lang="en-US" b="1" dirty="0" err="1"/>
              <a:t>randn</a:t>
            </a:r>
            <a:r>
              <a:rPr lang="en-US" b="1" dirty="0"/>
              <a:t>(length(</a:t>
            </a:r>
            <a:r>
              <a:rPr lang="en-US" b="1" dirty="0" err="1"/>
              <a:t>y_short</a:t>
            </a:r>
            <a:r>
              <a:rPr lang="en-US" b="1" dirty="0"/>
              <a:t>), 2)*0.1;</a:t>
            </a:r>
            <a:endParaRPr lang="en-US" dirty="0"/>
          </a:p>
          <a:p>
            <a:pPr marL="0" indent="0">
              <a:buNone/>
            </a:pPr>
            <a:r>
              <a:rPr lang="en-US" b="1" dirty="0" err="1"/>
              <a:t>y_noised</a:t>
            </a:r>
            <a:r>
              <a:rPr lang="en-US" b="1" dirty="0"/>
              <a:t> = </a:t>
            </a:r>
            <a:r>
              <a:rPr lang="en-US" b="1" dirty="0" err="1"/>
              <a:t>y_short</a:t>
            </a:r>
            <a:r>
              <a:rPr lang="en-US" b="1" dirty="0"/>
              <a:t> + </a:t>
            </a:r>
            <a:r>
              <a:rPr lang="en-US" b="1" dirty="0" err="1"/>
              <a:t>white_noise</a:t>
            </a:r>
            <a:r>
              <a:rPr lang="en-US" b="1" dirty="0"/>
              <a:t>;</a:t>
            </a:r>
            <a:endParaRPr lang="en-US" dirty="0"/>
          </a:p>
          <a:p>
            <a:pPr marL="0" indent="0">
              <a:buNone/>
            </a:pPr>
            <a:r>
              <a:rPr lang="en-US" b="1" dirty="0"/>
              <a:t>sound(</a:t>
            </a:r>
            <a:r>
              <a:rPr lang="en-US" b="1" dirty="0" err="1"/>
              <a:t>y_noised</a:t>
            </a:r>
            <a:r>
              <a:rPr lang="en-US" b="1" dirty="0"/>
              <a:t>, Fs)</a:t>
            </a:r>
            <a:endParaRPr lang="en-US" dirty="0"/>
          </a:p>
          <a:p>
            <a:pPr marL="0" indent="0">
              <a:buNone/>
            </a:pPr>
            <a:endParaRPr lang="en-US" dirty="0"/>
          </a:p>
          <a:p>
            <a:r>
              <a:rPr lang="en-US" dirty="0"/>
              <a:t>Removing the noise is also possible but requires more advanced techniques which is beyond the scope of this tutorial.</a:t>
            </a:r>
          </a:p>
          <a:p>
            <a:pPr marL="0" indent="0">
              <a:buNone/>
            </a:pPr>
            <a:endParaRPr lang="en-US" dirty="0"/>
          </a:p>
          <a:p>
            <a:pPr marL="0" indent="0">
              <a:buNone/>
            </a:pPr>
            <a:endParaRPr lang="en-US" b="0" i="0" u="none" strike="noStrike" baseline="0" dirty="0"/>
          </a:p>
          <a:p>
            <a:pPr marL="0" indent="0">
              <a:buNone/>
            </a:pPr>
            <a:endParaRPr lang="en-US" dirty="0"/>
          </a:p>
          <a:p>
            <a:endParaRPr lang="en-US" dirty="0"/>
          </a:p>
        </p:txBody>
      </p:sp>
    </p:spTree>
    <p:extLst>
      <p:ext uri="{BB962C8B-B14F-4D97-AF65-F5344CB8AC3E}">
        <p14:creationId xmlns:p14="http://schemas.microsoft.com/office/powerpoint/2010/main" val="2803066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Changing the sampling rate</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r>
              <a:rPr lang="en-US" dirty="0"/>
              <a:t>And finally, we can change the sampling rate which determines the frequency of the audio file.</a:t>
            </a:r>
          </a:p>
          <a:p>
            <a:endParaRPr lang="en-US" dirty="0"/>
          </a:p>
          <a:p>
            <a:r>
              <a:rPr lang="en-US" b="1" dirty="0"/>
              <a:t>sound(</a:t>
            </a:r>
            <a:r>
              <a:rPr lang="en-US" b="1" dirty="0" err="1"/>
              <a:t>y_short</a:t>
            </a:r>
            <a:r>
              <a:rPr lang="en-US" b="1" dirty="0"/>
              <a:t>, Fs/2) %low frequency</a:t>
            </a:r>
            <a:endParaRPr lang="en-US" dirty="0"/>
          </a:p>
          <a:p>
            <a:r>
              <a:rPr lang="en-US" b="1" dirty="0"/>
              <a:t>sound(</a:t>
            </a:r>
            <a:r>
              <a:rPr lang="en-US" b="1" dirty="0" err="1"/>
              <a:t>y_short</a:t>
            </a:r>
            <a:r>
              <a:rPr lang="en-US" b="1" dirty="0"/>
              <a:t>, Fs*2) %high frequency</a:t>
            </a:r>
            <a:endParaRPr lang="en-US" dirty="0"/>
          </a:p>
          <a:p>
            <a:pPr marL="0" indent="0">
              <a:buNone/>
            </a:pPr>
            <a:endParaRPr lang="en-US" dirty="0"/>
          </a:p>
          <a:p>
            <a:pPr marL="0" indent="0">
              <a:buNone/>
            </a:pPr>
            <a:endParaRPr lang="en-US" b="0" i="0" u="none" strike="noStrike" baseline="0" dirty="0"/>
          </a:p>
          <a:p>
            <a:pPr marL="0" indent="0">
              <a:buNone/>
            </a:pPr>
            <a:endParaRPr lang="en-US" dirty="0"/>
          </a:p>
          <a:p>
            <a:endParaRPr lang="en-US" dirty="0"/>
          </a:p>
        </p:txBody>
      </p:sp>
    </p:spTree>
    <p:extLst>
      <p:ext uri="{BB962C8B-B14F-4D97-AF65-F5344CB8AC3E}">
        <p14:creationId xmlns:p14="http://schemas.microsoft.com/office/powerpoint/2010/main" val="1622713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Basic Video Processing</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r>
              <a:rPr lang="en-US" dirty="0"/>
              <a:t>Any video consists of a bunch of frames and frames are images. </a:t>
            </a:r>
          </a:p>
          <a:p>
            <a:r>
              <a:rPr lang="en-US" dirty="0"/>
              <a:t>So, a video is a 4D matrix with the dimensions of Height x Width x Channel x time. </a:t>
            </a:r>
          </a:p>
          <a:p>
            <a:r>
              <a:rPr lang="en-US" dirty="0"/>
              <a:t>In MATLAB we can read video files using the following commands:</a:t>
            </a:r>
          </a:p>
          <a:p>
            <a:pPr marL="0" indent="0">
              <a:buNone/>
            </a:pPr>
            <a:r>
              <a:rPr lang="en-US" b="1" dirty="0"/>
              <a:t>v = </a:t>
            </a:r>
            <a:r>
              <a:rPr lang="en-US" b="1" dirty="0" err="1"/>
              <a:t>VideoReader</a:t>
            </a:r>
            <a:r>
              <a:rPr lang="en-US" b="1" dirty="0"/>
              <a:t>('cats.mp4');</a:t>
            </a:r>
            <a:endParaRPr lang="en-US" dirty="0"/>
          </a:p>
          <a:p>
            <a:pPr marL="0" indent="0">
              <a:buNone/>
            </a:pPr>
            <a:r>
              <a:rPr lang="en-US" b="1" dirty="0" err="1"/>
              <a:t>cat_video</a:t>
            </a:r>
            <a:r>
              <a:rPr lang="en-US" b="1" dirty="0"/>
              <a:t> = read(v);</a:t>
            </a:r>
            <a:endParaRPr lang="en-US" dirty="0"/>
          </a:p>
          <a:p>
            <a:pPr marL="0" indent="0">
              <a:buNone/>
            </a:pPr>
            <a:r>
              <a:rPr lang="en-US" dirty="0"/>
              <a:t> </a:t>
            </a:r>
          </a:p>
          <a:p>
            <a:r>
              <a:rPr lang="en-US" dirty="0" err="1"/>
              <a:t>cat_video</a:t>
            </a:r>
            <a:r>
              <a:rPr lang="en-US" dirty="0"/>
              <a:t> variable is a 4d matrix. For large files it is recommended to read frame by frame than loading the whole video into one variable.</a:t>
            </a:r>
          </a:p>
          <a:p>
            <a:pPr marL="0" indent="0">
              <a:buNone/>
            </a:pPr>
            <a:endParaRPr lang="en-US" b="0" i="0" u="none" strike="noStrike" baseline="0" dirty="0"/>
          </a:p>
          <a:p>
            <a:pPr marL="0" indent="0">
              <a:buNone/>
            </a:pPr>
            <a:endParaRPr lang="en-US" dirty="0"/>
          </a:p>
          <a:p>
            <a:endParaRPr lang="en-US" dirty="0"/>
          </a:p>
        </p:txBody>
      </p:sp>
    </p:spTree>
    <p:extLst>
      <p:ext uri="{BB962C8B-B14F-4D97-AF65-F5344CB8AC3E}">
        <p14:creationId xmlns:p14="http://schemas.microsoft.com/office/powerpoint/2010/main" val="3226641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Video is a sequence of frames</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pPr marL="0" indent="0">
              <a:buNone/>
            </a:pPr>
            <a:endParaRPr lang="en-US" b="0" i="0" u="none" strike="noStrike" baseline="0"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F83A2631-1A9E-4941-88AC-451F69991C6A}"/>
              </a:ext>
            </a:extLst>
          </p:cNvPr>
          <p:cNvPicPr>
            <a:picLocks noChangeAspect="1"/>
          </p:cNvPicPr>
          <p:nvPr/>
        </p:nvPicPr>
        <p:blipFill>
          <a:blip r:embed="rId3"/>
          <a:stretch>
            <a:fillRect/>
          </a:stretch>
        </p:blipFill>
        <p:spPr>
          <a:xfrm>
            <a:off x="0" y="2423320"/>
            <a:ext cx="12192000" cy="3033336"/>
          </a:xfrm>
          <a:prstGeom prst="rect">
            <a:avLst/>
          </a:prstGeom>
        </p:spPr>
      </p:pic>
    </p:spTree>
    <p:extLst>
      <p:ext uri="{BB962C8B-B14F-4D97-AF65-F5344CB8AC3E}">
        <p14:creationId xmlns:p14="http://schemas.microsoft.com/office/powerpoint/2010/main" val="1846264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Basic Video Processing</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lnSpcReduction="10000"/>
          </a:bodyPr>
          <a:lstStyle/>
          <a:p>
            <a:r>
              <a:rPr lang="en-US" dirty="0"/>
              <a:t>You can check the size of this 4d matrix by:</a:t>
            </a:r>
          </a:p>
          <a:p>
            <a:pPr marL="0" indent="0">
              <a:buNone/>
            </a:pPr>
            <a:r>
              <a:rPr lang="en-US" b="1" dirty="0"/>
              <a:t>size(</a:t>
            </a:r>
            <a:r>
              <a:rPr lang="en-US" b="1" dirty="0" err="1"/>
              <a:t>cat_video</a:t>
            </a:r>
            <a:r>
              <a:rPr lang="en-US" b="1" dirty="0"/>
              <a:t>)</a:t>
            </a:r>
            <a:endParaRPr lang="en-US" dirty="0"/>
          </a:p>
          <a:p>
            <a:pPr marL="0" indent="0">
              <a:buNone/>
            </a:pPr>
            <a:r>
              <a:rPr lang="en-US" dirty="0"/>
              <a:t> </a:t>
            </a:r>
          </a:p>
          <a:p>
            <a:r>
              <a:rPr lang="en-US" dirty="0"/>
              <a:t>We can display the tenth frame using the following command:</a:t>
            </a:r>
          </a:p>
          <a:p>
            <a:pPr marL="0" indent="0">
              <a:buNone/>
            </a:pPr>
            <a:r>
              <a:rPr lang="en-US" b="1" dirty="0" err="1"/>
              <a:t>imshow</a:t>
            </a:r>
            <a:r>
              <a:rPr lang="en-US" b="1" dirty="0"/>
              <a:t>(</a:t>
            </a:r>
            <a:r>
              <a:rPr lang="en-US" b="1" dirty="0" err="1"/>
              <a:t>cat_video</a:t>
            </a:r>
            <a:r>
              <a:rPr lang="en-US" b="1" dirty="0"/>
              <a:t>(:,:,:,10))</a:t>
            </a:r>
            <a:endParaRPr lang="en-US" dirty="0"/>
          </a:p>
          <a:p>
            <a:pPr marL="0" indent="0">
              <a:buNone/>
            </a:pPr>
            <a:r>
              <a:rPr lang="en-US" dirty="0"/>
              <a:t> </a:t>
            </a:r>
          </a:p>
          <a:p>
            <a:r>
              <a:rPr lang="en-US" dirty="0"/>
              <a:t>v is an object and contains different information about the video. For example we can check frame rate. Frame rate is like sampling frequency and shows how many frames should be displayed in one second.</a:t>
            </a:r>
          </a:p>
          <a:p>
            <a:pPr marL="0" indent="0">
              <a:buNone/>
            </a:pPr>
            <a:r>
              <a:rPr lang="en-US" b="1" dirty="0" err="1"/>
              <a:t>v.FrameRate</a:t>
            </a:r>
            <a:endParaRPr lang="en-US" b="1" dirty="0"/>
          </a:p>
          <a:p>
            <a:pPr marL="0" indent="0">
              <a:buNone/>
            </a:pPr>
            <a:endParaRPr lang="en-US" b="0" i="0" u="none" strike="noStrike" baseline="0" dirty="0"/>
          </a:p>
          <a:p>
            <a:pPr marL="0" indent="0">
              <a:buNone/>
            </a:pPr>
            <a:endParaRPr lang="en-US" dirty="0"/>
          </a:p>
          <a:p>
            <a:endParaRPr lang="en-US" dirty="0"/>
          </a:p>
        </p:txBody>
      </p:sp>
    </p:spTree>
    <p:extLst>
      <p:ext uri="{BB962C8B-B14F-4D97-AF65-F5344CB8AC3E}">
        <p14:creationId xmlns:p14="http://schemas.microsoft.com/office/powerpoint/2010/main" val="1288654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Play video</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483660"/>
            <a:ext cx="10515600" cy="5123328"/>
          </a:xfrm>
        </p:spPr>
        <p:txBody>
          <a:bodyPr>
            <a:normAutofit/>
          </a:bodyPr>
          <a:lstStyle/>
          <a:p>
            <a:r>
              <a:rPr lang="en-US" dirty="0"/>
              <a:t>To have a smooth video we need at least 30 frames per second.</a:t>
            </a:r>
          </a:p>
          <a:p>
            <a:r>
              <a:rPr lang="en-US" dirty="0"/>
              <a:t>Now, we can play the video by showing each frame in </a:t>
            </a:r>
            <a:r>
              <a:rPr lang="en-US" i="1" dirty="0"/>
              <a:t>1/</a:t>
            </a:r>
            <a:r>
              <a:rPr lang="en-US" i="1" dirty="0" err="1"/>
              <a:t>FrameRate</a:t>
            </a:r>
            <a:r>
              <a:rPr lang="en-US" i="1" dirty="0"/>
              <a:t> </a:t>
            </a:r>
            <a:r>
              <a:rPr lang="en-US" dirty="0"/>
              <a:t>seconds. To this end, we can write:</a:t>
            </a:r>
          </a:p>
          <a:p>
            <a:pPr marL="0" indent="0">
              <a:buNone/>
            </a:pPr>
            <a:r>
              <a:rPr lang="en-US" b="1" dirty="0"/>
              <a:t>while </a:t>
            </a:r>
            <a:r>
              <a:rPr lang="en-US" b="1" dirty="0" err="1"/>
              <a:t>hasFrame</a:t>
            </a:r>
            <a:r>
              <a:rPr lang="en-US" b="1" dirty="0"/>
              <a:t>(v)</a:t>
            </a:r>
            <a:endParaRPr lang="en-US" dirty="0"/>
          </a:p>
          <a:p>
            <a:pPr marL="0" indent="0">
              <a:buNone/>
            </a:pPr>
            <a:r>
              <a:rPr lang="en-US" b="1" dirty="0"/>
              <a:t>    </a:t>
            </a:r>
            <a:r>
              <a:rPr lang="en-US" b="1" dirty="0" err="1"/>
              <a:t>video_frame</a:t>
            </a:r>
            <a:r>
              <a:rPr lang="en-US" b="1" dirty="0"/>
              <a:t> = </a:t>
            </a:r>
            <a:r>
              <a:rPr lang="en-US" b="1" dirty="0" err="1"/>
              <a:t>readFrame</a:t>
            </a:r>
            <a:r>
              <a:rPr lang="en-US" b="1" dirty="0"/>
              <a:t>(v);</a:t>
            </a:r>
            <a:endParaRPr lang="en-US" dirty="0"/>
          </a:p>
          <a:p>
            <a:pPr marL="0" indent="0">
              <a:buNone/>
            </a:pPr>
            <a:r>
              <a:rPr lang="en-US" b="1" dirty="0"/>
              <a:t>    image(</a:t>
            </a:r>
            <a:r>
              <a:rPr lang="en-US" b="1" dirty="0" err="1"/>
              <a:t>video_frame</a:t>
            </a:r>
            <a:r>
              <a:rPr lang="en-US" b="1" dirty="0"/>
              <a:t>);</a:t>
            </a:r>
            <a:endParaRPr lang="en-US" dirty="0"/>
          </a:p>
          <a:p>
            <a:pPr marL="0" indent="0">
              <a:buNone/>
            </a:pPr>
            <a:r>
              <a:rPr lang="en-US" b="1" dirty="0"/>
              <a:t>    %</a:t>
            </a:r>
            <a:r>
              <a:rPr lang="en-US" b="1" dirty="0" err="1"/>
              <a:t>imshow</a:t>
            </a:r>
            <a:r>
              <a:rPr lang="en-US" b="1" dirty="0"/>
              <a:t>(</a:t>
            </a:r>
            <a:r>
              <a:rPr lang="en-US" b="1" dirty="0" err="1"/>
              <a:t>vidFrame</a:t>
            </a:r>
            <a:r>
              <a:rPr lang="en-US" b="1" dirty="0"/>
              <a:t>) %this function is not efficient here but works</a:t>
            </a:r>
            <a:endParaRPr lang="en-US" dirty="0"/>
          </a:p>
          <a:p>
            <a:pPr marL="0" indent="0">
              <a:buNone/>
            </a:pPr>
            <a:r>
              <a:rPr lang="en-US" b="1" dirty="0"/>
              <a:t>    pause(1/</a:t>
            </a:r>
            <a:r>
              <a:rPr lang="en-US" b="1" dirty="0" err="1"/>
              <a:t>v.FrameRate</a:t>
            </a:r>
            <a:r>
              <a:rPr lang="en-US" b="1" dirty="0"/>
              <a:t>);</a:t>
            </a:r>
            <a:endParaRPr lang="en-US" dirty="0"/>
          </a:p>
          <a:p>
            <a:pPr marL="0" indent="0">
              <a:buNone/>
            </a:pPr>
            <a:r>
              <a:rPr lang="en-US" b="1" dirty="0"/>
              <a:t>end</a:t>
            </a:r>
            <a:endParaRPr lang="en-US" dirty="0"/>
          </a:p>
          <a:p>
            <a:pPr marL="0" indent="0">
              <a:buNone/>
            </a:pPr>
            <a:r>
              <a:rPr lang="en-US" dirty="0"/>
              <a:t> </a:t>
            </a:r>
          </a:p>
          <a:p>
            <a:pPr marL="0" indent="0">
              <a:buNone/>
            </a:pPr>
            <a:endParaRPr lang="en-US" b="0" i="0" u="none" strike="noStrike" baseline="0" dirty="0"/>
          </a:p>
          <a:p>
            <a:pPr marL="0" indent="0">
              <a:buNone/>
            </a:pPr>
            <a:endParaRPr lang="en-US" dirty="0"/>
          </a:p>
          <a:p>
            <a:endParaRPr lang="en-US" dirty="0"/>
          </a:p>
        </p:txBody>
      </p:sp>
    </p:spTree>
    <p:extLst>
      <p:ext uri="{BB962C8B-B14F-4D97-AF65-F5344CB8AC3E}">
        <p14:creationId xmlns:p14="http://schemas.microsoft.com/office/powerpoint/2010/main" val="4173109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Play video(</a:t>
            </a:r>
            <a:r>
              <a:rPr lang="en-US" dirty="0" err="1"/>
              <a:t>cont</a:t>
            </a:r>
            <a:r>
              <a:rPr lang="en-US" dirty="0"/>
              <a:t>)</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r>
              <a:rPr lang="en-US" i="1" dirty="0" err="1"/>
              <a:t>hasFrame</a:t>
            </a:r>
            <a:r>
              <a:rPr lang="en-US" dirty="0"/>
              <a:t> checks if there is any frames left in the matrix v </a:t>
            </a:r>
          </a:p>
          <a:p>
            <a:r>
              <a:rPr lang="en-US" i="1" dirty="0" err="1"/>
              <a:t>readFrame</a:t>
            </a:r>
            <a:r>
              <a:rPr lang="en-US" dirty="0"/>
              <a:t> reads one frame into the </a:t>
            </a:r>
            <a:r>
              <a:rPr lang="en-US" dirty="0" err="1"/>
              <a:t>video_frame</a:t>
            </a:r>
            <a:r>
              <a:rPr lang="en-US" dirty="0"/>
              <a:t> matrix(which is a color image) then display the image with image function. We can also use </a:t>
            </a:r>
            <a:r>
              <a:rPr lang="en-US" i="1" dirty="0" err="1"/>
              <a:t>imshow</a:t>
            </a:r>
            <a:r>
              <a:rPr lang="en-US" dirty="0"/>
              <a:t> but it is inefficient for rendering many frames(=pictures) in a short span of time.</a:t>
            </a:r>
          </a:p>
          <a:p>
            <a:r>
              <a:rPr lang="en-US" dirty="0"/>
              <a:t>Then we pause for 1/30 seconds and then continue to show the next frame. </a:t>
            </a:r>
          </a:p>
          <a:p>
            <a:r>
              <a:rPr lang="en-US" dirty="0"/>
              <a:t>The MATLAB code is very intuitive in the way that how we understand video in general.</a:t>
            </a:r>
          </a:p>
          <a:p>
            <a:pPr marL="0" indent="0">
              <a:buNone/>
            </a:pPr>
            <a:r>
              <a:rPr lang="en-US" dirty="0"/>
              <a:t> </a:t>
            </a:r>
          </a:p>
          <a:p>
            <a:pPr marL="0" indent="0">
              <a:buNone/>
            </a:pPr>
            <a:endParaRPr lang="en-US" b="0" i="0" u="none" strike="noStrike" baseline="0" dirty="0"/>
          </a:p>
          <a:p>
            <a:pPr marL="0" indent="0">
              <a:buNone/>
            </a:pPr>
            <a:endParaRPr lang="en-US" dirty="0"/>
          </a:p>
          <a:p>
            <a:endParaRPr lang="en-US" dirty="0"/>
          </a:p>
        </p:txBody>
      </p:sp>
    </p:spTree>
    <p:extLst>
      <p:ext uri="{BB962C8B-B14F-4D97-AF65-F5344CB8AC3E}">
        <p14:creationId xmlns:p14="http://schemas.microsoft.com/office/powerpoint/2010/main" val="604678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Create animations and save them</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441938"/>
            <a:ext cx="10515600" cy="5165049"/>
          </a:xfrm>
        </p:spPr>
        <p:txBody>
          <a:bodyPr>
            <a:normAutofit fontScale="92500" lnSpcReduction="20000"/>
          </a:bodyPr>
          <a:lstStyle/>
          <a:p>
            <a:r>
              <a:rPr lang="en-US" sz="2600" dirty="0"/>
              <a:t>In the same way as image and audio files we can write video files.</a:t>
            </a:r>
          </a:p>
          <a:p>
            <a:r>
              <a:rPr lang="en-US" sz="2600" dirty="0"/>
              <a:t>We use </a:t>
            </a:r>
            <a:r>
              <a:rPr lang="en-US" sz="2600" i="1" dirty="0" err="1"/>
              <a:t>VideoWriter</a:t>
            </a:r>
            <a:r>
              <a:rPr lang="en-US" sz="2600" dirty="0"/>
              <a:t> in this case. For example we can record the evolution of a function with respect to some parameters in MATLAB into a video file. Here we create a simple animation of the sine function as k changes.</a:t>
            </a:r>
          </a:p>
          <a:p>
            <a:pPr marL="0" indent="0">
              <a:buNone/>
            </a:pPr>
            <a:endParaRPr lang="en-US" dirty="0"/>
          </a:p>
          <a:p>
            <a:pPr marL="0" indent="0">
              <a:buNone/>
            </a:pPr>
            <a:r>
              <a:rPr lang="en-US" sz="2600" b="1" dirty="0"/>
              <a:t>v = </a:t>
            </a:r>
            <a:r>
              <a:rPr lang="en-US" sz="2600" b="1" dirty="0" err="1"/>
              <a:t>VideoWriter</a:t>
            </a:r>
            <a:r>
              <a:rPr lang="en-US" sz="2600" b="1" dirty="0"/>
              <a:t>('peaks.avi');</a:t>
            </a:r>
            <a:endParaRPr lang="en-US" sz="2600" dirty="0"/>
          </a:p>
          <a:p>
            <a:pPr marL="0" indent="0">
              <a:buNone/>
            </a:pPr>
            <a:r>
              <a:rPr lang="en-US" sz="2600" b="1" dirty="0"/>
              <a:t>open(v);</a:t>
            </a:r>
            <a:endParaRPr lang="en-US" sz="2600" dirty="0"/>
          </a:p>
          <a:p>
            <a:pPr marL="0" indent="0">
              <a:buNone/>
            </a:pPr>
            <a:r>
              <a:rPr lang="en-US" sz="2600" b="1" dirty="0"/>
              <a:t>t = 0:0.1:10;</a:t>
            </a:r>
            <a:endParaRPr lang="en-US" sz="2600" dirty="0"/>
          </a:p>
          <a:p>
            <a:pPr marL="0" indent="0">
              <a:buNone/>
            </a:pPr>
            <a:r>
              <a:rPr lang="en-US" sz="2600" b="1" dirty="0"/>
              <a:t>for k = 1:20</a:t>
            </a:r>
            <a:endParaRPr lang="en-US" sz="2600" dirty="0"/>
          </a:p>
          <a:p>
            <a:pPr marL="0" indent="0">
              <a:buNone/>
            </a:pPr>
            <a:r>
              <a:rPr lang="en-US" sz="2600" b="1" dirty="0"/>
              <a:t>   plot(sin(k*t))</a:t>
            </a:r>
            <a:endParaRPr lang="en-US" sz="2600" dirty="0"/>
          </a:p>
          <a:p>
            <a:pPr marL="0" indent="0">
              <a:buNone/>
            </a:pPr>
            <a:r>
              <a:rPr lang="en-US" sz="2600" b="1" dirty="0"/>
              <a:t>   frame = </a:t>
            </a:r>
            <a:r>
              <a:rPr lang="en-US" sz="2600" b="1" dirty="0" err="1"/>
              <a:t>getframe</a:t>
            </a:r>
            <a:r>
              <a:rPr lang="en-US" sz="2600" b="1" dirty="0"/>
              <a:t>(</a:t>
            </a:r>
            <a:r>
              <a:rPr lang="en-US" sz="2600" b="1" dirty="0" err="1"/>
              <a:t>gcf</a:t>
            </a:r>
            <a:r>
              <a:rPr lang="en-US" sz="2600" b="1" dirty="0"/>
              <a:t>);</a:t>
            </a:r>
            <a:endParaRPr lang="en-US" sz="2600" dirty="0"/>
          </a:p>
          <a:p>
            <a:pPr marL="0" indent="0">
              <a:buNone/>
            </a:pPr>
            <a:r>
              <a:rPr lang="en-US" sz="2600" b="1" dirty="0"/>
              <a:t>   </a:t>
            </a:r>
            <a:r>
              <a:rPr lang="en-US" sz="2600" b="1" dirty="0" err="1"/>
              <a:t>writeVideo</a:t>
            </a:r>
            <a:r>
              <a:rPr lang="en-US" sz="2600" b="1" dirty="0"/>
              <a:t>(v, frame);</a:t>
            </a:r>
            <a:endParaRPr lang="en-US" sz="2600" dirty="0"/>
          </a:p>
          <a:p>
            <a:pPr marL="0" indent="0">
              <a:buNone/>
            </a:pPr>
            <a:r>
              <a:rPr lang="en-US" sz="2600" b="1" dirty="0"/>
              <a:t>end</a:t>
            </a:r>
            <a:endParaRPr lang="en-US" sz="2600" dirty="0"/>
          </a:p>
          <a:p>
            <a:pPr marL="0" indent="0">
              <a:buNone/>
            </a:pPr>
            <a:r>
              <a:rPr lang="en-US" sz="2600" b="1" dirty="0"/>
              <a:t>close(v);</a:t>
            </a:r>
            <a:endParaRPr lang="en-US" sz="2600" dirty="0"/>
          </a:p>
          <a:p>
            <a:pPr marL="0" indent="0">
              <a:buNone/>
            </a:pPr>
            <a:endParaRPr lang="en-US" dirty="0"/>
          </a:p>
          <a:p>
            <a:pPr marL="0" indent="0">
              <a:buNone/>
            </a:pPr>
            <a:endParaRPr lang="en-US" b="0" i="0" u="none" strike="noStrike" baseline="0" dirty="0"/>
          </a:p>
          <a:p>
            <a:pPr marL="0" indent="0">
              <a:buNone/>
            </a:pPr>
            <a:endParaRPr lang="en-US" dirty="0"/>
          </a:p>
          <a:p>
            <a:endParaRPr lang="en-US" dirty="0"/>
          </a:p>
        </p:txBody>
      </p:sp>
    </p:spTree>
    <p:extLst>
      <p:ext uri="{BB962C8B-B14F-4D97-AF65-F5344CB8AC3E}">
        <p14:creationId xmlns:p14="http://schemas.microsoft.com/office/powerpoint/2010/main" val="1366705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Create animations and save them</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r>
              <a:rPr lang="en-US" dirty="0"/>
              <a:t>We first open the v handle to insert frames in it.</a:t>
            </a:r>
          </a:p>
          <a:p>
            <a:endParaRPr lang="en-US" dirty="0"/>
          </a:p>
          <a:p>
            <a:r>
              <a:rPr lang="en-US" dirty="0"/>
              <a:t>Then, in the for loop, after plotting each </a:t>
            </a:r>
            <a:r>
              <a:rPr lang="en-US" i="1" dirty="0"/>
              <a:t>sin(k*t)</a:t>
            </a:r>
            <a:r>
              <a:rPr lang="en-US" dirty="0"/>
              <a:t> we get the frame using </a:t>
            </a:r>
            <a:r>
              <a:rPr lang="en-US" i="1" dirty="0" err="1"/>
              <a:t>getframe</a:t>
            </a:r>
            <a:r>
              <a:rPr lang="en-US" dirty="0"/>
              <a:t> function and write it into v. </a:t>
            </a:r>
          </a:p>
          <a:p>
            <a:endParaRPr lang="en-US" dirty="0"/>
          </a:p>
          <a:p>
            <a:r>
              <a:rPr lang="en-US" dirty="0"/>
              <a:t>Finally, we close the video file to make sure it is saved on disk.</a:t>
            </a:r>
          </a:p>
          <a:p>
            <a:pPr marL="0" indent="0">
              <a:buNone/>
            </a:pPr>
            <a:endParaRPr lang="en-US" dirty="0"/>
          </a:p>
          <a:p>
            <a:pPr marL="0" indent="0">
              <a:buNone/>
            </a:pPr>
            <a:endParaRPr lang="en-US" b="0" i="0" u="none" strike="noStrike" baseline="0" dirty="0"/>
          </a:p>
          <a:p>
            <a:pPr marL="0" indent="0">
              <a:buNone/>
            </a:pPr>
            <a:endParaRPr lang="en-US" dirty="0"/>
          </a:p>
          <a:p>
            <a:endParaRPr lang="en-US" dirty="0"/>
          </a:p>
        </p:txBody>
      </p:sp>
    </p:spTree>
    <p:extLst>
      <p:ext uri="{BB962C8B-B14F-4D97-AF65-F5344CB8AC3E}">
        <p14:creationId xmlns:p14="http://schemas.microsoft.com/office/powerpoint/2010/main" val="2095468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endParaRPr lang="en-US" dirty="0"/>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endParaRPr lang="en-US" dirty="0"/>
          </a:p>
          <a:p>
            <a:pPr marL="0" indent="0">
              <a:buNone/>
            </a:pPr>
            <a:endParaRPr lang="en-US" dirty="0"/>
          </a:p>
          <a:p>
            <a:pPr marL="0" indent="0">
              <a:buNone/>
            </a:pPr>
            <a:endParaRPr lang="en-US" b="0" i="0" u="none" strike="noStrike" baseline="0"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7C9F694D-2392-4790-81BE-883ECAED9AF3}"/>
              </a:ext>
            </a:extLst>
          </p:cNvPr>
          <p:cNvPicPr>
            <a:picLocks noChangeAspect="1"/>
          </p:cNvPicPr>
          <p:nvPr/>
        </p:nvPicPr>
        <p:blipFill>
          <a:blip r:embed="rId3"/>
          <a:stretch>
            <a:fillRect/>
          </a:stretch>
        </p:blipFill>
        <p:spPr>
          <a:xfrm>
            <a:off x="27938" y="0"/>
            <a:ext cx="12136123" cy="6858000"/>
          </a:xfrm>
          <a:prstGeom prst="rect">
            <a:avLst/>
          </a:prstGeom>
        </p:spPr>
      </p:pic>
    </p:spTree>
    <p:extLst>
      <p:ext uri="{BB962C8B-B14F-4D97-AF65-F5344CB8AC3E}">
        <p14:creationId xmlns:p14="http://schemas.microsoft.com/office/powerpoint/2010/main" val="4160359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Basic Image processing</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5"/>
            <a:ext cx="10515600" cy="4351338"/>
          </a:xfrm>
        </p:spPr>
        <p:txBody>
          <a:bodyPr/>
          <a:lstStyle/>
          <a:p>
            <a:r>
              <a:rPr lang="en-US" dirty="0"/>
              <a:t>Digital images are basically 2d(grayscale) or 3d(colored) matrix of </a:t>
            </a:r>
            <a:r>
              <a:rPr lang="en-US"/>
              <a:t>pixels.</a:t>
            </a:r>
            <a:endParaRPr lang="en-US" dirty="0"/>
          </a:p>
          <a:p>
            <a:r>
              <a:rPr lang="en-US" dirty="0"/>
              <a:t>Individual pixels are assigned a numerical value which represents a grayscale or color value.</a:t>
            </a:r>
          </a:p>
          <a:p>
            <a:r>
              <a:rPr lang="en-US" dirty="0"/>
              <a:t> For grayscale images, the color is a number in the range 0-255 (one byte of data, 0 for the darkest and 255 for the brightest color) </a:t>
            </a:r>
          </a:p>
          <a:p>
            <a:r>
              <a:rPr lang="en-US" dirty="0"/>
              <a:t>For color images in RGB color scheme it’s three numbers in the same range.</a:t>
            </a:r>
          </a:p>
          <a:p>
            <a:endParaRPr lang="en-US" dirty="0"/>
          </a:p>
        </p:txBody>
      </p:sp>
      <p:pic>
        <p:nvPicPr>
          <p:cNvPr id="4" name="Picture 3">
            <a:extLst>
              <a:ext uri="{FF2B5EF4-FFF2-40B4-BE49-F238E27FC236}">
                <a16:creationId xmlns:a16="http://schemas.microsoft.com/office/drawing/2014/main" id="{36C4315F-47FA-47B8-8068-AFA0C23F2EF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417202" y="5523859"/>
            <a:ext cx="5813750" cy="788041"/>
          </a:xfrm>
          <a:prstGeom prst="rect">
            <a:avLst/>
          </a:prstGeom>
          <a:noFill/>
          <a:ln>
            <a:noFill/>
          </a:ln>
        </p:spPr>
      </p:pic>
      <p:pic>
        <p:nvPicPr>
          <p:cNvPr id="1026" name="Picture 2" descr="Related image">
            <a:extLst>
              <a:ext uri="{FF2B5EF4-FFF2-40B4-BE49-F238E27FC236}">
                <a16:creationId xmlns:a16="http://schemas.microsoft.com/office/drawing/2014/main" id="{55660832-C2F7-4140-BB53-1CF129002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2258" y="4924422"/>
            <a:ext cx="2272553" cy="1717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442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One application: Audio Fingerprinting (Optional)</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r>
              <a:rPr lang="en-US" dirty="0"/>
              <a:t>Audio fingerprinting: Uniquely identifying the song with a small sample of it.</a:t>
            </a:r>
          </a:p>
          <a:p>
            <a:endParaRPr lang="en-US" dirty="0"/>
          </a:p>
          <a:p>
            <a:r>
              <a:rPr lang="en-US" dirty="0"/>
              <a:t>This idea has been commercialized with software like Shazam®</a:t>
            </a:r>
          </a:p>
          <a:p>
            <a:endParaRPr lang="en-US" dirty="0"/>
          </a:p>
          <a:p>
            <a:r>
              <a:rPr lang="en-US" dirty="0"/>
              <a:t>Try to find something similar to what a fingerprinting algorithm does with real fingerprints</a:t>
            </a:r>
          </a:p>
          <a:p>
            <a:endParaRPr lang="en-US" dirty="0"/>
          </a:p>
          <a:p>
            <a:r>
              <a:rPr lang="en-US" dirty="0"/>
              <a:t>The idea is any song has a unique fingerprint in frequency domain.</a:t>
            </a:r>
          </a:p>
          <a:p>
            <a:endParaRPr lang="en-US" dirty="0"/>
          </a:p>
          <a:p>
            <a:pPr marL="0" indent="0">
              <a:buNone/>
            </a:pPr>
            <a:endParaRPr lang="en-US" dirty="0"/>
          </a:p>
          <a:p>
            <a:pPr marL="0" indent="0">
              <a:buNone/>
            </a:pPr>
            <a:endParaRPr lang="en-US" b="0" i="0" u="none" strike="noStrike" baseline="0" dirty="0"/>
          </a:p>
          <a:p>
            <a:pPr marL="0" indent="0">
              <a:buNone/>
            </a:pPr>
            <a:endParaRPr lang="en-US" dirty="0"/>
          </a:p>
          <a:p>
            <a:endParaRPr lang="en-US" dirty="0"/>
          </a:p>
        </p:txBody>
      </p:sp>
    </p:spTree>
    <p:extLst>
      <p:ext uri="{BB962C8B-B14F-4D97-AF65-F5344CB8AC3E}">
        <p14:creationId xmlns:p14="http://schemas.microsoft.com/office/powerpoint/2010/main" val="358017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Shazam paper outline</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r>
              <a:rPr lang="en-US" dirty="0"/>
              <a:t>Create the spectrogram of the audio file</a:t>
            </a:r>
          </a:p>
          <a:p>
            <a:endParaRPr lang="en-US" dirty="0"/>
          </a:p>
          <a:p>
            <a:r>
              <a:rPr lang="en-US" dirty="0"/>
              <a:t>Find the highest peaks in the spectrogram</a:t>
            </a:r>
          </a:p>
          <a:p>
            <a:endParaRPr lang="en-US" dirty="0"/>
          </a:p>
          <a:p>
            <a:r>
              <a:rPr lang="en-US" dirty="0"/>
              <a:t>Create a unique hash number corresponding to the highest peaks</a:t>
            </a:r>
          </a:p>
          <a:p>
            <a:endParaRPr lang="en-US" dirty="0"/>
          </a:p>
          <a:p>
            <a:r>
              <a:rPr lang="en-US" dirty="0"/>
              <a:t>In searching you just look for the hash number in a database</a:t>
            </a:r>
          </a:p>
          <a:p>
            <a:pPr marL="0" indent="0">
              <a:buNone/>
            </a:pPr>
            <a:endParaRPr lang="en-US" dirty="0"/>
          </a:p>
          <a:p>
            <a:pPr marL="0" indent="0">
              <a:buNone/>
            </a:pPr>
            <a:endParaRPr lang="en-US" b="0" i="0" u="none" strike="noStrike" baseline="0" dirty="0"/>
          </a:p>
          <a:p>
            <a:pPr marL="0" indent="0">
              <a:buNone/>
            </a:pPr>
            <a:endParaRPr lang="en-US" dirty="0"/>
          </a:p>
          <a:p>
            <a:endParaRPr lang="en-US" dirty="0"/>
          </a:p>
        </p:txBody>
      </p:sp>
    </p:spTree>
    <p:extLst>
      <p:ext uri="{BB962C8B-B14F-4D97-AF65-F5344CB8AC3E}">
        <p14:creationId xmlns:p14="http://schemas.microsoft.com/office/powerpoint/2010/main" val="1266901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Create the spectrogram of audio file</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591236"/>
            <a:ext cx="10515600" cy="5015752"/>
          </a:xfrm>
        </p:spPr>
        <p:txBody>
          <a:bodyPr>
            <a:normAutofit/>
          </a:bodyPr>
          <a:lstStyle/>
          <a:p>
            <a:r>
              <a:rPr lang="en-US" sz="2400" dirty="0"/>
              <a:t>Spectrogram is a visual representation of the spectrum of frequencies of the song as it varies in time.</a:t>
            </a:r>
          </a:p>
          <a:p>
            <a:endParaRPr lang="en-US" sz="2400" dirty="0"/>
          </a:p>
          <a:p>
            <a:r>
              <a:rPr lang="en-US" sz="2400" dirty="0"/>
              <a:t>Each column shows the </a:t>
            </a:r>
          </a:p>
          <a:p>
            <a:pPr marL="0" indent="0">
              <a:buNone/>
            </a:pPr>
            <a:r>
              <a:rPr lang="en-US" sz="2400" dirty="0"/>
              <a:t>Frequency one moment</a:t>
            </a:r>
          </a:p>
          <a:p>
            <a:pPr marL="0" indent="0">
              <a:buNone/>
            </a:pPr>
            <a:endParaRPr lang="en-US" sz="2400" dirty="0"/>
          </a:p>
          <a:p>
            <a:r>
              <a:rPr lang="en-US" sz="2400" dirty="0"/>
              <a:t>More red shows higher</a:t>
            </a:r>
          </a:p>
          <a:p>
            <a:pPr marL="0" indent="0">
              <a:buNone/>
            </a:pPr>
            <a:r>
              <a:rPr lang="en-US" sz="2400" dirty="0"/>
              <a:t>intensity in that frequency value</a:t>
            </a:r>
          </a:p>
          <a:p>
            <a:pPr marL="0" indent="0">
              <a:buNone/>
            </a:pPr>
            <a:endParaRPr lang="en-US" sz="2400" dirty="0"/>
          </a:p>
          <a:p>
            <a:r>
              <a:rPr lang="en-US" sz="2400" dirty="0"/>
              <a:t>You can use MATLAB built-in</a:t>
            </a:r>
          </a:p>
          <a:p>
            <a:pPr marL="0" indent="0">
              <a:buNone/>
            </a:pPr>
            <a:r>
              <a:rPr lang="en-US" sz="2400" dirty="0"/>
              <a:t>Function </a:t>
            </a:r>
            <a:r>
              <a:rPr lang="en-US" sz="2400" i="1" dirty="0"/>
              <a:t>spectrogram(x)</a:t>
            </a:r>
          </a:p>
          <a:p>
            <a:pPr marL="0" indent="0">
              <a:buNone/>
            </a:pPr>
            <a:endParaRPr lang="en-US" b="0" i="0" u="none" strike="noStrike" baseline="0" dirty="0"/>
          </a:p>
          <a:p>
            <a:pPr marL="0" indent="0">
              <a:buNone/>
            </a:pPr>
            <a:endParaRPr lang="en-US" dirty="0"/>
          </a:p>
          <a:p>
            <a:endParaRPr lang="en-US" dirty="0"/>
          </a:p>
        </p:txBody>
      </p:sp>
      <p:pic>
        <p:nvPicPr>
          <p:cNvPr id="1026" name="Picture 2" descr="Blurred Lines">
            <a:extLst>
              <a:ext uri="{FF2B5EF4-FFF2-40B4-BE49-F238E27FC236}">
                <a16:creationId xmlns:a16="http://schemas.microsoft.com/office/drawing/2014/main" id="{C97E7553-1851-47E0-8109-A7F542552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9106" y="2348981"/>
            <a:ext cx="6016201" cy="4092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213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Find the highest peaks in the spectrogram</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r>
              <a:rPr lang="en-US" sz="2400" dirty="0"/>
              <a:t>You can use the MATLAB function</a:t>
            </a:r>
          </a:p>
          <a:p>
            <a:pPr marL="0" indent="0">
              <a:buNone/>
            </a:pPr>
            <a:r>
              <a:rPr lang="en-US" sz="2400" i="1" dirty="0"/>
              <a:t>max</a:t>
            </a:r>
            <a:r>
              <a:rPr lang="en-US" sz="2400" dirty="0"/>
              <a:t> to get the index of the </a:t>
            </a:r>
          </a:p>
          <a:p>
            <a:pPr marL="0" indent="0">
              <a:buNone/>
            </a:pPr>
            <a:r>
              <a:rPr lang="en-US" sz="2400" dirty="0"/>
              <a:t>biggest numbers in the picture</a:t>
            </a:r>
          </a:p>
          <a:p>
            <a:pPr marL="0" indent="0">
              <a:buNone/>
            </a:pPr>
            <a:endParaRPr lang="en-US" sz="2400" dirty="0"/>
          </a:p>
          <a:p>
            <a:pPr marL="0" indent="0">
              <a:buNone/>
            </a:pPr>
            <a:endParaRPr lang="en-US" sz="2400" dirty="0"/>
          </a:p>
          <a:p>
            <a:pPr marL="0" indent="0">
              <a:buNone/>
            </a:pPr>
            <a:r>
              <a:rPr lang="en-US" sz="2400" i="1" dirty="0"/>
              <a:t>[value, index]=max(A)</a:t>
            </a:r>
            <a:endParaRPr lang="en-US" sz="2400" b="0" i="1" u="none" strike="noStrike" baseline="0" dirty="0"/>
          </a:p>
          <a:p>
            <a:pPr marL="0" indent="0">
              <a:buNone/>
            </a:pPr>
            <a:endParaRPr lang="en-US" dirty="0"/>
          </a:p>
          <a:p>
            <a:endParaRPr lang="en-US" dirty="0"/>
          </a:p>
        </p:txBody>
      </p:sp>
      <p:pic>
        <p:nvPicPr>
          <p:cNvPr id="2052" name="Picture 4" descr="Blurred Lines">
            <a:extLst>
              <a:ext uri="{FF2B5EF4-FFF2-40B4-BE49-F238E27FC236}">
                <a16:creationId xmlns:a16="http://schemas.microsoft.com/office/drawing/2014/main" id="{58D38D0D-AB02-4FF0-BD20-006B2D30C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829" y="2301875"/>
            <a:ext cx="6601429"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6412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a:t>Create a unique hash number corresponding to the highest peaks</a:t>
            </a:r>
            <a:endParaRPr lang="en-US" dirty="0"/>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r>
              <a:rPr lang="en-US" sz="2000" dirty="0"/>
              <a:t>Combine peaks into fingerprints using a hash function</a:t>
            </a:r>
          </a:p>
          <a:p>
            <a:r>
              <a:rPr lang="en-US" sz="2000" dirty="0"/>
              <a:t>A hash function takes an integer input and returns another integer as output. </a:t>
            </a:r>
          </a:p>
          <a:p>
            <a:r>
              <a:rPr lang="en-US" sz="2000" dirty="0"/>
              <a:t>The beauty is that a good hash function will not only return the same output integer each time the input is the same, but also that very few different inputs will have the same output.</a:t>
            </a:r>
            <a:endParaRPr lang="en-US" sz="2000" b="0" i="0" u="none" strike="noStrike" baseline="0" dirty="0"/>
          </a:p>
          <a:p>
            <a:pPr marL="0" indent="0">
              <a:buNone/>
            </a:pPr>
            <a:endParaRPr lang="en-US" dirty="0"/>
          </a:p>
          <a:p>
            <a:r>
              <a:rPr lang="en-US" sz="2000" dirty="0"/>
              <a:t>In MATLAB you can use SHA256 for hashing</a:t>
            </a:r>
          </a:p>
        </p:txBody>
      </p:sp>
      <p:pic>
        <p:nvPicPr>
          <p:cNvPr id="3074" name="Picture 2" descr="Blurred Lines">
            <a:extLst>
              <a:ext uri="{FF2B5EF4-FFF2-40B4-BE49-F238E27FC236}">
                <a16:creationId xmlns:a16="http://schemas.microsoft.com/office/drawing/2014/main" id="{257D78EE-2B90-44A3-AD74-9930198CC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0370" y="3267673"/>
            <a:ext cx="3910087" cy="347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362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In searching you just look for the hash number in a database</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4"/>
            <a:ext cx="10515600" cy="4781363"/>
          </a:xfrm>
        </p:spPr>
        <p:txBody>
          <a:bodyPr>
            <a:normAutofit/>
          </a:bodyPr>
          <a:lstStyle/>
          <a:p>
            <a:r>
              <a:rPr lang="en-US" sz="2000" dirty="0"/>
              <a:t>You can store the hashes in files or database to access them in MATLAB</a:t>
            </a:r>
          </a:p>
          <a:p>
            <a:r>
              <a:rPr lang="en-US" sz="2000" dirty="0"/>
              <a:t>In short, we can draw a schematic for the</a:t>
            </a:r>
          </a:p>
          <a:p>
            <a:pPr marL="0" indent="0">
              <a:buNone/>
            </a:pPr>
            <a:r>
              <a:rPr lang="en-US" sz="2000" dirty="0"/>
              <a:t>whole algorithm as below</a:t>
            </a:r>
          </a:p>
        </p:txBody>
      </p:sp>
      <p:pic>
        <p:nvPicPr>
          <p:cNvPr id="4098" name="Picture 2" descr="Image result for audio fingerprinting">
            <a:extLst>
              <a:ext uri="{FF2B5EF4-FFF2-40B4-BE49-F238E27FC236}">
                <a16:creationId xmlns:a16="http://schemas.microsoft.com/office/drawing/2014/main" id="{3136780B-D02E-4B38-B108-80D47FDE8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286" y="2337102"/>
            <a:ext cx="6202439" cy="440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014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endParaRPr lang="en-US" dirty="0"/>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296714"/>
            <a:ext cx="10515600" cy="4880249"/>
          </a:xfrm>
        </p:spPr>
        <p:txBody>
          <a:bodyPr>
            <a:normAutofit/>
          </a:bodyPr>
          <a:lstStyle/>
          <a:p>
            <a:pPr marL="0" indent="0">
              <a:buNone/>
            </a:pPr>
            <a:r>
              <a:rPr lang="en-US" dirty="0"/>
              <a:t>MATLAB can import/export several image formats:</a:t>
            </a:r>
          </a:p>
          <a:p>
            <a:pPr lvl="0"/>
            <a:r>
              <a:rPr lang="en-US" sz="2000" dirty="0"/>
              <a:t>JPEG (Joint Photographic Experts Group) </a:t>
            </a:r>
          </a:p>
          <a:p>
            <a:pPr lvl="0"/>
            <a:r>
              <a:rPr lang="en-US" sz="2000" dirty="0"/>
              <a:t>BMP (Microsoft Windows Bitmap) </a:t>
            </a:r>
          </a:p>
          <a:p>
            <a:pPr lvl="0"/>
            <a:r>
              <a:rPr lang="en-US" sz="2000" dirty="0"/>
              <a:t>PNG (Portable Network Graphics) </a:t>
            </a:r>
          </a:p>
          <a:p>
            <a:pPr lvl="0"/>
            <a:r>
              <a:rPr lang="en-US" sz="2000" dirty="0"/>
              <a:t>GIF (Graphics Interchange Files)</a:t>
            </a:r>
          </a:p>
          <a:p>
            <a:pPr lvl="0"/>
            <a:r>
              <a:rPr lang="en-US" sz="2000" dirty="0"/>
              <a:t>TIFF (Tagged Image File Format) </a:t>
            </a:r>
          </a:p>
          <a:p>
            <a:pPr lvl="0"/>
            <a:r>
              <a:rPr lang="en-US" sz="2000" dirty="0"/>
              <a:t>HDF (Hierarchical Data Format) </a:t>
            </a:r>
          </a:p>
          <a:p>
            <a:pPr lvl="0"/>
            <a:r>
              <a:rPr lang="en-US" sz="2000" dirty="0"/>
              <a:t>PCX (Paintbrush) </a:t>
            </a:r>
          </a:p>
          <a:p>
            <a:pPr lvl="0"/>
            <a:r>
              <a:rPr lang="en-US" sz="2000" dirty="0"/>
              <a:t>XWD (X Window Dump) </a:t>
            </a:r>
          </a:p>
          <a:p>
            <a:pPr lvl="0"/>
            <a:r>
              <a:rPr lang="en-US" sz="2000" dirty="0"/>
              <a:t>raw-data and other types of image data</a:t>
            </a:r>
          </a:p>
        </p:txBody>
      </p:sp>
    </p:spTree>
    <p:extLst>
      <p:ext uri="{BB962C8B-B14F-4D97-AF65-F5344CB8AC3E}">
        <p14:creationId xmlns:p14="http://schemas.microsoft.com/office/powerpoint/2010/main" val="1207034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Read and Display Images</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5"/>
            <a:ext cx="10515600" cy="4351338"/>
          </a:xfrm>
        </p:spPr>
        <p:txBody>
          <a:bodyPr>
            <a:normAutofit fontScale="92500"/>
          </a:bodyPr>
          <a:lstStyle/>
          <a:p>
            <a:r>
              <a:rPr lang="en-US" dirty="0"/>
              <a:t>You can read standard image files by using the </a:t>
            </a:r>
            <a:r>
              <a:rPr lang="en-US" b="1" dirty="0" err="1"/>
              <a:t>imread</a:t>
            </a:r>
            <a:r>
              <a:rPr lang="en-US" dirty="0"/>
              <a:t> function. </a:t>
            </a:r>
          </a:p>
          <a:p>
            <a:r>
              <a:rPr lang="en-US" dirty="0"/>
              <a:t>The type of data returned by this function depends on the input image.  </a:t>
            </a:r>
          </a:p>
          <a:p>
            <a:r>
              <a:rPr lang="en-US" dirty="0"/>
              <a:t>In the case of this tutorial, the image </a:t>
            </a:r>
            <a:r>
              <a:rPr lang="en-US" i="1" dirty="0"/>
              <a:t>parrots.jpg</a:t>
            </a:r>
            <a:r>
              <a:rPr lang="en-US" dirty="0"/>
              <a:t> is “</a:t>
            </a:r>
            <a:r>
              <a:rPr lang="en-US" b="1" dirty="0"/>
              <a:t>uint8</a:t>
            </a:r>
            <a:r>
              <a:rPr lang="en-US" dirty="0"/>
              <a:t>.”</a:t>
            </a:r>
          </a:p>
          <a:p>
            <a:pPr marL="0" indent="0">
              <a:buNone/>
            </a:pPr>
            <a:endParaRPr lang="en-US" b="1" dirty="0"/>
          </a:p>
          <a:p>
            <a:pPr marL="0" indent="0">
              <a:buNone/>
            </a:pPr>
            <a:r>
              <a:rPr lang="en-US" b="1" dirty="0"/>
              <a:t>A = </a:t>
            </a:r>
            <a:r>
              <a:rPr lang="en-US" b="1" dirty="0" err="1"/>
              <a:t>imread</a:t>
            </a:r>
            <a:r>
              <a:rPr lang="en-US" b="1" dirty="0"/>
              <a:t>('parrots.jpg’);</a:t>
            </a:r>
          </a:p>
          <a:p>
            <a:pPr marL="0" indent="0">
              <a:buNone/>
            </a:pPr>
            <a:endParaRPr lang="en-US" b="1" dirty="0"/>
          </a:p>
          <a:p>
            <a:r>
              <a:rPr lang="en-US" dirty="0"/>
              <a:t>A is a 600x900x3 matrix. </a:t>
            </a:r>
          </a:p>
          <a:p>
            <a:r>
              <a:rPr lang="en-US" dirty="0"/>
              <a:t>The first number shows the number of rows, the second is the number of columns, and the last one is the channels (RGB=</a:t>
            </a:r>
            <a:r>
              <a:rPr lang="en-US" dirty="0">
                <a:solidFill>
                  <a:srgbClr val="FF0000"/>
                </a:solidFill>
              </a:rPr>
              <a:t>Red</a:t>
            </a:r>
            <a:r>
              <a:rPr lang="en-US" dirty="0"/>
              <a:t>, </a:t>
            </a:r>
            <a:r>
              <a:rPr lang="en-US" dirty="0">
                <a:solidFill>
                  <a:srgbClr val="00B050"/>
                </a:solidFill>
              </a:rPr>
              <a:t>Green</a:t>
            </a:r>
            <a:r>
              <a:rPr lang="en-US" dirty="0"/>
              <a:t>, </a:t>
            </a:r>
            <a:r>
              <a:rPr lang="en-US" dirty="0">
                <a:solidFill>
                  <a:srgbClr val="00B0F0"/>
                </a:solidFill>
              </a:rPr>
              <a:t>Blue</a:t>
            </a:r>
            <a:r>
              <a:rPr lang="en-US" dirty="0"/>
              <a:t>).</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267954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EC790-DA07-41EF-BE97-51850499B0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8DC01FC-4AE1-4676-8732-04A9496396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5534" y="0"/>
            <a:ext cx="4261983" cy="2740327"/>
          </a:xfrm>
        </p:spPr>
      </p:pic>
      <p:pic>
        <p:nvPicPr>
          <p:cNvPr id="7" name="Picture 6" descr="A picture containing monitor&#10;&#10;Description automatically generated">
            <a:extLst>
              <a:ext uri="{FF2B5EF4-FFF2-40B4-BE49-F238E27FC236}">
                <a16:creationId xmlns:a16="http://schemas.microsoft.com/office/drawing/2014/main" id="{9E6C933E-2502-419A-ABDF-04212E5AD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2377" y="2240039"/>
            <a:ext cx="4235140" cy="2723068"/>
          </a:xfrm>
          <a:prstGeom prst="rect">
            <a:avLst/>
          </a:prstGeom>
        </p:spPr>
      </p:pic>
      <p:pic>
        <p:nvPicPr>
          <p:cNvPr id="9" name="Picture 8" descr="A picture containing arthropod, invertebrate, animal, lobster&#10;&#10;Description automatically generated">
            <a:extLst>
              <a:ext uri="{FF2B5EF4-FFF2-40B4-BE49-F238E27FC236}">
                <a16:creationId xmlns:a16="http://schemas.microsoft.com/office/drawing/2014/main" id="{036E55AC-A751-4AD4-8FAF-32FBE224D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2377" y="4378477"/>
            <a:ext cx="4235140" cy="2723068"/>
          </a:xfrm>
          <a:prstGeom prst="rect">
            <a:avLst/>
          </a:prstGeom>
        </p:spPr>
      </p:pic>
      <p:pic>
        <p:nvPicPr>
          <p:cNvPr id="11" name="Picture 10" descr="A parrot sitting on a red surface&#10;&#10;Description automatically generated">
            <a:extLst>
              <a:ext uri="{FF2B5EF4-FFF2-40B4-BE49-F238E27FC236}">
                <a16:creationId xmlns:a16="http://schemas.microsoft.com/office/drawing/2014/main" id="{FD1A886F-FF93-4663-B8B4-2B861A797A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4308" y="1908766"/>
            <a:ext cx="5244650" cy="3372152"/>
          </a:xfrm>
          <a:prstGeom prst="rect">
            <a:avLst/>
          </a:prstGeom>
        </p:spPr>
      </p:pic>
      <p:cxnSp>
        <p:nvCxnSpPr>
          <p:cNvPr id="19" name="Connector: Elbow 18">
            <a:extLst>
              <a:ext uri="{FF2B5EF4-FFF2-40B4-BE49-F238E27FC236}">
                <a16:creationId xmlns:a16="http://schemas.microsoft.com/office/drawing/2014/main" id="{6978A88D-F1E2-47A1-AB08-18E6A52E2F0B}"/>
              </a:ext>
            </a:extLst>
          </p:cNvPr>
          <p:cNvCxnSpPr>
            <a:stCxn id="5" idx="3"/>
            <a:endCxn id="11" idx="1"/>
          </p:cNvCxnSpPr>
          <p:nvPr/>
        </p:nvCxnSpPr>
        <p:spPr>
          <a:xfrm>
            <a:off x="6277517" y="1370164"/>
            <a:ext cx="506791" cy="2224678"/>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1" name="Connector: Elbow 20">
            <a:extLst>
              <a:ext uri="{FF2B5EF4-FFF2-40B4-BE49-F238E27FC236}">
                <a16:creationId xmlns:a16="http://schemas.microsoft.com/office/drawing/2014/main" id="{C835A955-58FB-4744-A5E7-3644A5474C7B}"/>
              </a:ext>
            </a:extLst>
          </p:cNvPr>
          <p:cNvCxnSpPr>
            <a:stCxn id="7" idx="3"/>
            <a:endCxn id="11" idx="1"/>
          </p:cNvCxnSpPr>
          <p:nvPr/>
        </p:nvCxnSpPr>
        <p:spPr>
          <a:xfrm flipV="1">
            <a:off x="6277517" y="3594842"/>
            <a:ext cx="506791" cy="6731"/>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cxnSp>
        <p:nvCxnSpPr>
          <p:cNvPr id="23" name="Connector: Elbow 22">
            <a:extLst>
              <a:ext uri="{FF2B5EF4-FFF2-40B4-BE49-F238E27FC236}">
                <a16:creationId xmlns:a16="http://schemas.microsoft.com/office/drawing/2014/main" id="{166B8C1A-06CC-4E54-9F44-91B6B03909ED}"/>
              </a:ext>
            </a:extLst>
          </p:cNvPr>
          <p:cNvCxnSpPr>
            <a:stCxn id="9" idx="3"/>
            <a:endCxn id="11" idx="1"/>
          </p:cNvCxnSpPr>
          <p:nvPr/>
        </p:nvCxnSpPr>
        <p:spPr>
          <a:xfrm flipV="1">
            <a:off x="6277517" y="3594842"/>
            <a:ext cx="506791" cy="2145169"/>
          </a:xfrm>
          <a:prstGeom prst="bentConnector3">
            <a:avLst/>
          </a:prstGeom>
          <a:ln w="38100">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21C9D19B-553F-4D75-B905-DE37FA431EDF}"/>
              </a:ext>
            </a:extLst>
          </p:cNvPr>
          <p:cNvSpPr txBox="1"/>
          <p:nvPr/>
        </p:nvSpPr>
        <p:spPr>
          <a:xfrm>
            <a:off x="390494" y="908498"/>
            <a:ext cx="2072747" cy="461665"/>
          </a:xfrm>
          <a:prstGeom prst="rect">
            <a:avLst/>
          </a:prstGeom>
          <a:noFill/>
        </p:spPr>
        <p:txBody>
          <a:bodyPr wrap="none" rtlCol="0">
            <a:spAutoFit/>
          </a:bodyPr>
          <a:lstStyle/>
          <a:p>
            <a:r>
              <a:rPr lang="en-US" sz="2400" b="1" dirty="0">
                <a:solidFill>
                  <a:srgbClr val="00B050"/>
                </a:solidFill>
              </a:rPr>
              <a:t>Green Channel</a:t>
            </a:r>
          </a:p>
        </p:txBody>
      </p:sp>
      <p:sp>
        <p:nvSpPr>
          <p:cNvPr id="26" name="TextBox 25">
            <a:extLst>
              <a:ext uri="{FF2B5EF4-FFF2-40B4-BE49-F238E27FC236}">
                <a16:creationId xmlns:a16="http://schemas.microsoft.com/office/drawing/2014/main" id="{C0947FC3-A46E-4057-BA30-BEB76A9B7E5B}"/>
              </a:ext>
            </a:extLst>
          </p:cNvPr>
          <p:cNvSpPr txBox="1"/>
          <p:nvPr/>
        </p:nvSpPr>
        <p:spPr>
          <a:xfrm>
            <a:off x="390493" y="3127163"/>
            <a:ext cx="1864613" cy="461665"/>
          </a:xfrm>
          <a:prstGeom prst="rect">
            <a:avLst/>
          </a:prstGeom>
          <a:noFill/>
        </p:spPr>
        <p:txBody>
          <a:bodyPr wrap="none" rtlCol="0">
            <a:spAutoFit/>
          </a:bodyPr>
          <a:lstStyle/>
          <a:p>
            <a:r>
              <a:rPr lang="en-US" sz="2400" b="1" dirty="0">
                <a:solidFill>
                  <a:srgbClr val="00B0F0"/>
                </a:solidFill>
              </a:rPr>
              <a:t>Blue Channel</a:t>
            </a:r>
          </a:p>
        </p:txBody>
      </p:sp>
      <p:sp>
        <p:nvSpPr>
          <p:cNvPr id="27" name="TextBox 26">
            <a:extLst>
              <a:ext uri="{FF2B5EF4-FFF2-40B4-BE49-F238E27FC236}">
                <a16:creationId xmlns:a16="http://schemas.microsoft.com/office/drawing/2014/main" id="{B2D49731-F0C3-4C47-BA7D-C2F1109BE7FB}"/>
              </a:ext>
            </a:extLst>
          </p:cNvPr>
          <p:cNvSpPr txBox="1"/>
          <p:nvPr/>
        </p:nvSpPr>
        <p:spPr>
          <a:xfrm>
            <a:off x="439800" y="5419414"/>
            <a:ext cx="1784784" cy="461665"/>
          </a:xfrm>
          <a:prstGeom prst="rect">
            <a:avLst/>
          </a:prstGeom>
          <a:noFill/>
        </p:spPr>
        <p:txBody>
          <a:bodyPr wrap="none" rtlCol="0">
            <a:spAutoFit/>
          </a:bodyPr>
          <a:lstStyle/>
          <a:p>
            <a:r>
              <a:rPr lang="en-US" sz="2400" b="1" dirty="0">
                <a:solidFill>
                  <a:srgbClr val="FF0000"/>
                </a:solidFill>
              </a:rPr>
              <a:t>Red Channel</a:t>
            </a:r>
          </a:p>
        </p:txBody>
      </p:sp>
    </p:spTree>
    <p:extLst>
      <p:ext uri="{BB962C8B-B14F-4D97-AF65-F5344CB8AC3E}">
        <p14:creationId xmlns:p14="http://schemas.microsoft.com/office/powerpoint/2010/main" val="3488567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r>
              <a:rPr lang="en-US" dirty="0"/>
              <a:t>Read and Display Images</a:t>
            </a:r>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5"/>
            <a:ext cx="10515600" cy="4351338"/>
          </a:xfrm>
        </p:spPr>
        <p:txBody>
          <a:bodyPr>
            <a:normAutofit/>
          </a:bodyPr>
          <a:lstStyle/>
          <a:p>
            <a:r>
              <a:rPr lang="en-US" dirty="0"/>
              <a:t>To show an image, you have to use the </a:t>
            </a:r>
            <a:r>
              <a:rPr lang="en-US" dirty="0" err="1"/>
              <a:t>imshow</a:t>
            </a:r>
            <a:r>
              <a:rPr lang="en-US" dirty="0"/>
              <a:t> function. Here we show the same picture again but with a MATLAB function.</a:t>
            </a:r>
          </a:p>
          <a:p>
            <a:endParaRPr lang="en-US" dirty="0"/>
          </a:p>
          <a:p>
            <a:pPr marL="0" indent="0">
              <a:buNone/>
            </a:pPr>
            <a:r>
              <a:rPr lang="en-US" b="1" dirty="0" err="1"/>
              <a:t>imshow</a:t>
            </a:r>
            <a:r>
              <a:rPr lang="en-US" b="1" dirty="0"/>
              <a:t>(A);</a:t>
            </a: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717292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81CC-5C28-41CB-ABCA-71B0D96E96A3}"/>
              </a:ext>
            </a:extLst>
          </p:cNvPr>
          <p:cNvSpPr>
            <a:spLocks noGrp="1"/>
          </p:cNvSpPr>
          <p:nvPr>
            <p:ph type="title"/>
          </p:nvPr>
        </p:nvSpPr>
        <p:spPr>
          <a:xfrm>
            <a:off x="838200" y="365125"/>
            <a:ext cx="10515600" cy="1325563"/>
          </a:xfrm>
        </p:spPr>
        <p:txBody>
          <a:bodyPr/>
          <a:lstStyle/>
          <a:p>
            <a:endParaRPr lang="en-US" dirty="0"/>
          </a:p>
        </p:txBody>
      </p:sp>
      <p:sp>
        <p:nvSpPr>
          <p:cNvPr id="3" name="Content Placeholder 2">
            <a:extLst>
              <a:ext uri="{FF2B5EF4-FFF2-40B4-BE49-F238E27FC236}">
                <a16:creationId xmlns:a16="http://schemas.microsoft.com/office/drawing/2014/main" id="{FC0557C9-BD29-4353-9DD6-A93108C92F27}"/>
              </a:ext>
            </a:extLst>
          </p:cNvPr>
          <p:cNvSpPr>
            <a:spLocks noGrp="1"/>
          </p:cNvSpPr>
          <p:nvPr>
            <p:ph idx="1"/>
          </p:nvPr>
        </p:nvSpPr>
        <p:spPr>
          <a:xfrm>
            <a:off x="838200" y="1825625"/>
            <a:ext cx="10515600" cy="4351338"/>
          </a:xfrm>
        </p:spPr>
        <p:txBody>
          <a:bodyPr>
            <a:normAutofit/>
          </a:bodyPr>
          <a:lstStyle/>
          <a:p>
            <a:pPr marL="0" indent="0">
              <a:buNone/>
            </a:pPr>
            <a:endParaRPr lang="en-US" dirty="0"/>
          </a:p>
          <a:p>
            <a:pPr marL="0" indent="0">
              <a:buNone/>
            </a:pPr>
            <a:endParaRPr lang="en-US" dirty="0"/>
          </a:p>
          <a:p>
            <a:endParaRPr lang="en-US" dirty="0"/>
          </a:p>
        </p:txBody>
      </p:sp>
      <p:pic>
        <p:nvPicPr>
          <p:cNvPr id="5" name="Picture 4" descr="A colorful bird perched on a tree&#10;&#10;Description automatically generated">
            <a:extLst>
              <a:ext uri="{FF2B5EF4-FFF2-40B4-BE49-F238E27FC236}">
                <a16:creationId xmlns:a16="http://schemas.microsoft.com/office/drawing/2014/main" id="{A71029E9-9D20-4ED2-9BA3-055E7CED0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749" y="330431"/>
            <a:ext cx="8665509" cy="6131329"/>
          </a:xfrm>
          <a:prstGeom prst="rect">
            <a:avLst/>
          </a:prstGeom>
        </p:spPr>
      </p:pic>
    </p:spTree>
    <p:extLst>
      <p:ext uri="{BB962C8B-B14F-4D97-AF65-F5344CB8AC3E}">
        <p14:creationId xmlns:p14="http://schemas.microsoft.com/office/powerpoint/2010/main" val="4877551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2133</Words>
  <Application>Microsoft Office PowerPoint</Application>
  <PresentationFormat>Widescreen</PresentationFormat>
  <Paragraphs>298</Paragraphs>
  <Slides>45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Multimedia Data in MATLAB</vt:lpstr>
      <vt:lpstr>What kind of data can I process in MATLAB?</vt:lpstr>
      <vt:lpstr>What kind of data can I process in MATLAB?</vt:lpstr>
      <vt:lpstr>Basic Image processing</vt:lpstr>
      <vt:lpstr>PowerPoint Presentation</vt:lpstr>
      <vt:lpstr>Read and Display Images</vt:lpstr>
      <vt:lpstr>PowerPoint Presentation</vt:lpstr>
      <vt:lpstr>Read and Display Images</vt:lpstr>
      <vt:lpstr>PowerPoint Presentation</vt:lpstr>
      <vt:lpstr>Read and Display Images</vt:lpstr>
      <vt:lpstr>PowerPoint Presentation</vt:lpstr>
      <vt:lpstr>Write Image to Disk</vt:lpstr>
      <vt:lpstr>Simple processing</vt:lpstr>
      <vt:lpstr>PowerPoint Presentation</vt:lpstr>
      <vt:lpstr>Simple processing</vt:lpstr>
      <vt:lpstr>PowerPoint Presentation</vt:lpstr>
      <vt:lpstr>Image histogram</vt:lpstr>
      <vt:lpstr>PowerPoint Presentation</vt:lpstr>
      <vt:lpstr>Image histogram</vt:lpstr>
      <vt:lpstr>PowerPoint Presentation</vt:lpstr>
      <vt:lpstr>PowerPoint Presentation</vt:lpstr>
      <vt:lpstr>Basic Audio Processing</vt:lpstr>
      <vt:lpstr>Read and Play an Audio File</vt:lpstr>
      <vt:lpstr>Read and Play an Audio File</vt:lpstr>
      <vt:lpstr>PowerPoint Presentation</vt:lpstr>
      <vt:lpstr>Read and Play an Audio File</vt:lpstr>
      <vt:lpstr>Trimming the audio file</vt:lpstr>
      <vt:lpstr>Save audio file to disk</vt:lpstr>
      <vt:lpstr>Reverse the audio</vt:lpstr>
      <vt:lpstr>Adding noise to audio</vt:lpstr>
      <vt:lpstr>Changing the sampling rate</vt:lpstr>
      <vt:lpstr>Basic Video Processing</vt:lpstr>
      <vt:lpstr>Video is a sequence of frames</vt:lpstr>
      <vt:lpstr>Basic Video Processing</vt:lpstr>
      <vt:lpstr>Play video</vt:lpstr>
      <vt:lpstr>Play video(cont)</vt:lpstr>
      <vt:lpstr>Create animations and save them</vt:lpstr>
      <vt:lpstr>Create animations and save them</vt:lpstr>
      <vt:lpstr>PowerPoint Presentation</vt:lpstr>
      <vt:lpstr>One application: Audio Fingerprinting (Optional)</vt:lpstr>
      <vt:lpstr>Shazam paper outline</vt:lpstr>
      <vt:lpstr>Create the spectrogram of audio file</vt:lpstr>
      <vt:lpstr>Find the highest peaks in the spectrogram</vt:lpstr>
      <vt:lpstr>Create a unique hash number corresponding to the highest peaks</vt:lpstr>
      <vt:lpstr>In searching you just look for the hash number in a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Multimedia Data in MATLAB</dc:title>
  <dc:creator>rohola zandie</dc:creator>
  <cp:lastModifiedBy>rohola zandie</cp:lastModifiedBy>
  <cp:revision>22</cp:revision>
  <dcterms:created xsi:type="dcterms:W3CDTF">2019-01-22T23:10:42Z</dcterms:created>
  <dcterms:modified xsi:type="dcterms:W3CDTF">2019-01-25T23:00:04Z</dcterms:modified>
</cp:coreProperties>
</file>